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7" r:id="rId3"/>
    <p:sldId id="291" r:id="rId4"/>
    <p:sldId id="293" r:id="rId5"/>
    <p:sldId id="292" r:id="rId6"/>
    <p:sldId id="301" r:id="rId7"/>
    <p:sldId id="294" r:id="rId8"/>
    <p:sldId id="297" r:id="rId9"/>
    <p:sldId id="298" r:id="rId10"/>
    <p:sldId id="299" r:id="rId11"/>
    <p:sldId id="300" r:id="rId12"/>
    <p:sldId id="296" r:id="rId13"/>
    <p:sldId id="2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zirbik Miklós" initials="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9756" autoAdjust="0"/>
  </p:normalViewPr>
  <p:slideViewPr>
    <p:cSldViewPr snapToGrid="0">
      <p:cViewPr varScale="1">
        <p:scale>
          <a:sx n="83" d="100"/>
          <a:sy n="83" d="100"/>
        </p:scale>
        <p:origin x="45" y="18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F69EA-1AD9-401C-80AB-A9C2276E43BF}" type="datetimeFigureOut">
              <a:rPr lang="en-US" smtClean="0"/>
              <a:t>3/27/2020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672D2-FBB3-45B9-8089-06B138CF6C09}" type="slidenum">
              <a:rPr lang="en-US" smtClean="0"/>
              <a:t>‹#›</a:t>
            </a:fld>
            <a:endParaRPr lang="en-US"/>
          </a:p>
        </p:txBody>
      </p:sp>
    </p:spTree>
    <p:extLst>
      <p:ext uri="{BB962C8B-B14F-4D97-AF65-F5344CB8AC3E}">
        <p14:creationId xmlns:p14="http://schemas.microsoft.com/office/powerpoint/2010/main" val="135710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2C7FA-2FA2-4C63-A95F-348FF36FB9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89692D-DB09-47DC-9E61-8EC0E3F0FC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DF9CBC-A80C-4146-BAA7-E2EEC5D4928E}"/>
              </a:ext>
            </a:extLst>
          </p:cNvPr>
          <p:cNvSpPr>
            <a:spLocks noGrp="1"/>
          </p:cNvSpPr>
          <p:nvPr>
            <p:ph type="dt" sz="half" idx="10"/>
          </p:nvPr>
        </p:nvSpPr>
        <p:spPr/>
        <p:txBody>
          <a:bodyPr/>
          <a:lstStyle/>
          <a:p>
            <a:fld id="{AFB93611-14FF-4AB9-AEA9-3DD5C9D5E6C1}" type="datetimeFigureOut">
              <a:rPr lang="en-US" smtClean="0"/>
              <a:t>3/27/2020</a:t>
            </a:fld>
            <a:endParaRPr lang="en-US"/>
          </a:p>
        </p:txBody>
      </p:sp>
      <p:sp>
        <p:nvSpPr>
          <p:cNvPr id="5" name="Footer Placeholder 4">
            <a:extLst>
              <a:ext uri="{FF2B5EF4-FFF2-40B4-BE49-F238E27FC236}">
                <a16:creationId xmlns:a16="http://schemas.microsoft.com/office/drawing/2014/main" id="{E27BFC60-18EB-40FA-AA3D-AFF4D619F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95359-732F-4AB2-B6A7-08B3AF3B9D7C}"/>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4378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ED66-B958-4B5E-BAB8-1EB7939293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1657C4-A6B2-4699-B27D-8F0E8062C5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769A1-21B1-4C70-8C99-D206078875C6}"/>
              </a:ext>
            </a:extLst>
          </p:cNvPr>
          <p:cNvSpPr>
            <a:spLocks noGrp="1"/>
          </p:cNvSpPr>
          <p:nvPr>
            <p:ph type="dt" sz="half" idx="10"/>
          </p:nvPr>
        </p:nvSpPr>
        <p:spPr/>
        <p:txBody>
          <a:bodyPr/>
          <a:lstStyle/>
          <a:p>
            <a:fld id="{AFB93611-14FF-4AB9-AEA9-3DD5C9D5E6C1}" type="datetimeFigureOut">
              <a:rPr lang="en-US" smtClean="0"/>
              <a:t>3/27/2020</a:t>
            </a:fld>
            <a:endParaRPr lang="en-US"/>
          </a:p>
        </p:txBody>
      </p:sp>
      <p:sp>
        <p:nvSpPr>
          <p:cNvPr id="5" name="Footer Placeholder 4">
            <a:extLst>
              <a:ext uri="{FF2B5EF4-FFF2-40B4-BE49-F238E27FC236}">
                <a16:creationId xmlns:a16="http://schemas.microsoft.com/office/drawing/2014/main" id="{45C733B1-9DCD-45D9-83AE-1065C4AC1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8B156-0DA5-4F21-A73E-C1D604804DD6}"/>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334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B710E-6AE8-40DC-A55D-F38EAAB141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37E317-1865-4763-828D-A2D65E73AF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8C56E-E146-4B56-9BBB-D543B01C00C6}"/>
              </a:ext>
            </a:extLst>
          </p:cNvPr>
          <p:cNvSpPr>
            <a:spLocks noGrp="1"/>
          </p:cNvSpPr>
          <p:nvPr>
            <p:ph type="dt" sz="half" idx="10"/>
          </p:nvPr>
        </p:nvSpPr>
        <p:spPr/>
        <p:txBody>
          <a:bodyPr/>
          <a:lstStyle/>
          <a:p>
            <a:fld id="{AFB93611-14FF-4AB9-AEA9-3DD5C9D5E6C1}" type="datetimeFigureOut">
              <a:rPr lang="en-US" smtClean="0"/>
              <a:t>3/27/2020</a:t>
            </a:fld>
            <a:endParaRPr lang="en-US"/>
          </a:p>
        </p:txBody>
      </p:sp>
      <p:sp>
        <p:nvSpPr>
          <p:cNvPr id="5" name="Footer Placeholder 4">
            <a:extLst>
              <a:ext uri="{FF2B5EF4-FFF2-40B4-BE49-F238E27FC236}">
                <a16:creationId xmlns:a16="http://schemas.microsoft.com/office/drawing/2014/main" id="{5E187C63-9EEA-4610-AC00-B7F537099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9B0B2-A5C9-468A-8929-56D6AE11A3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636222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hu-HU"/>
          </a:p>
        </p:txBody>
      </p:sp>
      <p:sp>
        <p:nvSpPr>
          <p:cNvPr id="3" name="Table Placeholder 2"/>
          <p:cNvSpPr>
            <a:spLocks noGrp="1"/>
          </p:cNvSpPr>
          <p:nvPr>
            <p:ph type="tbl" idx="1"/>
          </p:nvPr>
        </p:nvSpPr>
        <p:spPr>
          <a:xfrm>
            <a:off x="609600" y="1600201"/>
            <a:ext cx="10972800" cy="4525963"/>
          </a:xfrm>
        </p:spPr>
        <p:txBody>
          <a:bodyPr/>
          <a:lstStyle/>
          <a:p>
            <a:pPr lvl="0"/>
            <a:endParaRPr lang="hu-HU"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A1F3446-62D6-4080-90EF-CB879696D04A}" type="slidenum">
              <a:rPr lang="en-GB" altLang="fr-FR"/>
              <a:pPr>
                <a:defRPr/>
              </a:pPr>
              <a:t>‹#›</a:t>
            </a:fld>
            <a:endParaRPr lang="en-GB" altLang="fr-FR"/>
          </a:p>
        </p:txBody>
      </p:sp>
    </p:spTree>
    <p:extLst>
      <p:ext uri="{BB962C8B-B14F-4D97-AF65-F5344CB8AC3E}">
        <p14:creationId xmlns:p14="http://schemas.microsoft.com/office/powerpoint/2010/main" val="2608246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F6973-12A5-4280-B29B-CF5C4EB722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0F89BE-2F98-4C93-AD8C-6894680480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733D6-CCB5-4BFA-BFA3-CE8CA3B023EA}"/>
              </a:ext>
            </a:extLst>
          </p:cNvPr>
          <p:cNvSpPr>
            <a:spLocks noGrp="1"/>
          </p:cNvSpPr>
          <p:nvPr>
            <p:ph type="dt" sz="half" idx="10"/>
          </p:nvPr>
        </p:nvSpPr>
        <p:spPr/>
        <p:txBody>
          <a:bodyPr/>
          <a:lstStyle/>
          <a:p>
            <a:fld id="{AFB93611-14FF-4AB9-AEA9-3DD5C9D5E6C1}" type="datetimeFigureOut">
              <a:rPr lang="en-US" smtClean="0"/>
              <a:t>3/27/2020</a:t>
            </a:fld>
            <a:endParaRPr lang="en-US"/>
          </a:p>
        </p:txBody>
      </p:sp>
      <p:sp>
        <p:nvSpPr>
          <p:cNvPr id="5" name="Footer Placeholder 4">
            <a:extLst>
              <a:ext uri="{FF2B5EF4-FFF2-40B4-BE49-F238E27FC236}">
                <a16:creationId xmlns:a16="http://schemas.microsoft.com/office/drawing/2014/main" id="{AC47B3D9-435C-4E3B-A9B4-9A24EECCA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1D1DF-0673-4E36-8A0D-4105B9CD4C2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0165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ECED-A355-4B9D-A6EF-1529C4795B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E2FF6F-9446-44BA-A5E9-0C68E9A480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5FEDC0-51AA-46E7-9AF7-419B2223CE25}"/>
              </a:ext>
            </a:extLst>
          </p:cNvPr>
          <p:cNvSpPr>
            <a:spLocks noGrp="1"/>
          </p:cNvSpPr>
          <p:nvPr>
            <p:ph type="dt" sz="half" idx="10"/>
          </p:nvPr>
        </p:nvSpPr>
        <p:spPr/>
        <p:txBody>
          <a:bodyPr/>
          <a:lstStyle/>
          <a:p>
            <a:fld id="{AFB93611-14FF-4AB9-AEA9-3DD5C9D5E6C1}" type="datetimeFigureOut">
              <a:rPr lang="en-US" smtClean="0"/>
              <a:t>3/27/2020</a:t>
            </a:fld>
            <a:endParaRPr lang="en-US"/>
          </a:p>
        </p:txBody>
      </p:sp>
      <p:sp>
        <p:nvSpPr>
          <p:cNvPr id="5" name="Footer Placeholder 4">
            <a:extLst>
              <a:ext uri="{FF2B5EF4-FFF2-40B4-BE49-F238E27FC236}">
                <a16:creationId xmlns:a16="http://schemas.microsoft.com/office/drawing/2014/main" id="{57F9246E-A55E-4859-B9E3-5DAE58F50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78ABD-6ED7-41C9-8022-2850585469F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60113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BCC0-2C7B-451D-89A3-52EAFD3C95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632BD8-4F22-4448-8FA9-B520F824A3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6B2861-6C11-4466-A833-907861F69A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3C83CE-44DD-4FE6-A6C3-B040822FE429}"/>
              </a:ext>
            </a:extLst>
          </p:cNvPr>
          <p:cNvSpPr>
            <a:spLocks noGrp="1"/>
          </p:cNvSpPr>
          <p:nvPr>
            <p:ph type="dt" sz="half" idx="10"/>
          </p:nvPr>
        </p:nvSpPr>
        <p:spPr/>
        <p:txBody>
          <a:bodyPr/>
          <a:lstStyle/>
          <a:p>
            <a:fld id="{AFB93611-14FF-4AB9-AEA9-3DD5C9D5E6C1}" type="datetimeFigureOut">
              <a:rPr lang="en-US" smtClean="0"/>
              <a:t>3/27/2020</a:t>
            </a:fld>
            <a:endParaRPr lang="en-US"/>
          </a:p>
        </p:txBody>
      </p:sp>
      <p:sp>
        <p:nvSpPr>
          <p:cNvPr id="6" name="Footer Placeholder 5">
            <a:extLst>
              <a:ext uri="{FF2B5EF4-FFF2-40B4-BE49-F238E27FC236}">
                <a16:creationId xmlns:a16="http://schemas.microsoft.com/office/drawing/2014/main" id="{37E8DC06-24A2-4FE5-91AE-52DB76990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AF807-151F-40A6-9AEF-91D2B47A16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47546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9C62-9F4F-4325-A9F3-EEC5306DE2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DF1A84-7E95-4449-B3F3-C8C45E5021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9D9DBA-9AEB-41E7-AD47-3A330216F8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883BD7-DAEC-482E-96BF-904FD718B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B35274-AFEA-46BD-8B8F-F4C62DAEAB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F8810-DC9B-4DC7-AB52-0544D1F851D0}"/>
              </a:ext>
            </a:extLst>
          </p:cNvPr>
          <p:cNvSpPr>
            <a:spLocks noGrp="1"/>
          </p:cNvSpPr>
          <p:nvPr>
            <p:ph type="dt" sz="half" idx="10"/>
          </p:nvPr>
        </p:nvSpPr>
        <p:spPr/>
        <p:txBody>
          <a:bodyPr/>
          <a:lstStyle/>
          <a:p>
            <a:fld id="{AFB93611-14FF-4AB9-AEA9-3DD5C9D5E6C1}" type="datetimeFigureOut">
              <a:rPr lang="en-US" smtClean="0"/>
              <a:t>3/27/2020</a:t>
            </a:fld>
            <a:endParaRPr lang="en-US"/>
          </a:p>
        </p:txBody>
      </p:sp>
      <p:sp>
        <p:nvSpPr>
          <p:cNvPr id="8" name="Footer Placeholder 7">
            <a:extLst>
              <a:ext uri="{FF2B5EF4-FFF2-40B4-BE49-F238E27FC236}">
                <a16:creationId xmlns:a16="http://schemas.microsoft.com/office/drawing/2014/main" id="{CC4683D3-726C-404F-BE12-B7AE46E1B4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929E7-7BD2-4D3D-BEAD-E53991F4A96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229555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1DE6-9273-41D0-8724-1B1BE77BEB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8C27F0-FCDB-48EC-97E4-9871F59B3DF1}"/>
              </a:ext>
            </a:extLst>
          </p:cNvPr>
          <p:cNvSpPr>
            <a:spLocks noGrp="1"/>
          </p:cNvSpPr>
          <p:nvPr>
            <p:ph type="dt" sz="half" idx="10"/>
          </p:nvPr>
        </p:nvSpPr>
        <p:spPr/>
        <p:txBody>
          <a:bodyPr/>
          <a:lstStyle/>
          <a:p>
            <a:fld id="{AFB93611-14FF-4AB9-AEA9-3DD5C9D5E6C1}" type="datetimeFigureOut">
              <a:rPr lang="en-US" smtClean="0"/>
              <a:t>3/27/2020</a:t>
            </a:fld>
            <a:endParaRPr lang="en-US"/>
          </a:p>
        </p:txBody>
      </p:sp>
      <p:sp>
        <p:nvSpPr>
          <p:cNvPr id="4" name="Footer Placeholder 3">
            <a:extLst>
              <a:ext uri="{FF2B5EF4-FFF2-40B4-BE49-F238E27FC236}">
                <a16:creationId xmlns:a16="http://schemas.microsoft.com/office/drawing/2014/main" id="{8111ED5F-D313-4EFB-B65B-98588B7E38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AFD7FF-4F01-49C0-AC03-FA37C7F48FF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52839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14D1C2-817D-45A5-95C8-680BBB6838C4}"/>
              </a:ext>
            </a:extLst>
          </p:cNvPr>
          <p:cNvSpPr>
            <a:spLocks noGrp="1"/>
          </p:cNvSpPr>
          <p:nvPr>
            <p:ph type="dt" sz="half" idx="10"/>
          </p:nvPr>
        </p:nvSpPr>
        <p:spPr/>
        <p:txBody>
          <a:bodyPr/>
          <a:lstStyle/>
          <a:p>
            <a:fld id="{AFB93611-14FF-4AB9-AEA9-3DD5C9D5E6C1}" type="datetimeFigureOut">
              <a:rPr lang="en-US" smtClean="0"/>
              <a:t>3/27/2020</a:t>
            </a:fld>
            <a:endParaRPr lang="en-US"/>
          </a:p>
        </p:txBody>
      </p:sp>
      <p:sp>
        <p:nvSpPr>
          <p:cNvPr id="3" name="Footer Placeholder 2">
            <a:extLst>
              <a:ext uri="{FF2B5EF4-FFF2-40B4-BE49-F238E27FC236}">
                <a16:creationId xmlns:a16="http://schemas.microsoft.com/office/drawing/2014/main" id="{CA19A5D8-A23C-4E23-BF70-71B84A5CC3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F76E31-F071-46E7-A5E9-A853AFA8E48D}"/>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96088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23E2-D977-4B46-999E-3C41B3119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B4A6B9-3481-43D7-B424-9BAEA7A324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29D651-8B32-4388-9F32-37DF953A2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D96ECF-A042-4725-AC50-A90C48637C54}"/>
              </a:ext>
            </a:extLst>
          </p:cNvPr>
          <p:cNvSpPr>
            <a:spLocks noGrp="1"/>
          </p:cNvSpPr>
          <p:nvPr>
            <p:ph type="dt" sz="half" idx="10"/>
          </p:nvPr>
        </p:nvSpPr>
        <p:spPr/>
        <p:txBody>
          <a:bodyPr/>
          <a:lstStyle/>
          <a:p>
            <a:fld id="{AFB93611-14FF-4AB9-AEA9-3DD5C9D5E6C1}" type="datetimeFigureOut">
              <a:rPr lang="en-US" smtClean="0"/>
              <a:t>3/27/2020</a:t>
            </a:fld>
            <a:endParaRPr lang="en-US"/>
          </a:p>
        </p:txBody>
      </p:sp>
      <p:sp>
        <p:nvSpPr>
          <p:cNvPr id="6" name="Footer Placeholder 5">
            <a:extLst>
              <a:ext uri="{FF2B5EF4-FFF2-40B4-BE49-F238E27FC236}">
                <a16:creationId xmlns:a16="http://schemas.microsoft.com/office/drawing/2014/main" id="{A8E7740F-DADC-4C97-A7BB-94C928480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7A7D43-A929-4F0F-B4F6-DF36FB03E88B}"/>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276123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94AA-7402-45F6-85DB-2BE6765EE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4534F8-20FB-4CC8-BFAF-47D6ADE07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738478-34C0-4106-B66A-3D63CF7C2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421583-4CEE-4631-AE35-20D7E9B77DB9}"/>
              </a:ext>
            </a:extLst>
          </p:cNvPr>
          <p:cNvSpPr>
            <a:spLocks noGrp="1"/>
          </p:cNvSpPr>
          <p:nvPr>
            <p:ph type="dt" sz="half" idx="10"/>
          </p:nvPr>
        </p:nvSpPr>
        <p:spPr/>
        <p:txBody>
          <a:bodyPr/>
          <a:lstStyle/>
          <a:p>
            <a:fld id="{AFB93611-14FF-4AB9-AEA9-3DD5C9D5E6C1}" type="datetimeFigureOut">
              <a:rPr lang="en-US" smtClean="0"/>
              <a:t>3/27/2020</a:t>
            </a:fld>
            <a:endParaRPr lang="en-US"/>
          </a:p>
        </p:txBody>
      </p:sp>
      <p:sp>
        <p:nvSpPr>
          <p:cNvPr id="6" name="Footer Placeholder 5">
            <a:extLst>
              <a:ext uri="{FF2B5EF4-FFF2-40B4-BE49-F238E27FC236}">
                <a16:creationId xmlns:a16="http://schemas.microsoft.com/office/drawing/2014/main" id="{C5B92363-DCEF-4E3B-89DE-AE6C7A70E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E1A043-B6B2-4D66-9DAC-5BF7A9D351C0}"/>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37213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14E79-237D-4442-9931-21D6F1480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B8719B-65E1-492A-AEC6-D8A045486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7C934-6CD7-4797-919E-5D71C4FD59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93611-14FF-4AB9-AEA9-3DD5C9D5E6C1}" type="datetimeFigureOut">
              <a:rPr lang="en-US" smtClean="0"/>
              <a:t>3/27/2020</a:t>
            </a:fld>
            <a:endParaRPr lang="en-US"/>
          </a:p>
        </p:txBody>
      </p:sp>
      <p:sp>
        <p:nvSpPr>
          <p:cNvPr id="5" name="Footer Placeholder 4">
            <a:extLst>
              <a:ext uri="{FF2B5EF4-FFF2-40B4-BE49-F238E27FC236}">
                <a16:creationId xmlns:a16="http://schemas.microsoft.com/office/drawing/2014/main" id="{54A10C31-DC00-4FB4-B519-C97DB50128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B70DDE-3DC2-4E1B-BF37-3A5E9CC711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15FA2-CBF0-41B0-BE2D-7F01F859633F}" type="slidenum">
              <a:rPr lang="en-US" smtClean="0"/>
              <a:t>‹#›</a:t>
            </a:fld>
            <a:endParaRPr lang="en-US"/>
          </a:p>
        </p:txBody>
      </p:sp>
    </p:spTree>
    <p:extLst>
      <p:ext uri="{BB962C8B-B14F-4D97-AF65-F5344CB8AC3E}">
        <p14:creationId xmlns:p14="http://schemas.microsoft.com/office/powerpoint/2010/main" val="244897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info/about-european-commission/contact/problems-and-complaints_en"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m/news/world-europe-47439302"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uropa.eu/european-union/about-eu/institutions-bodies/european-commission_en"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europa.eu/european-union/about-eu/institutions-bodies/european-commission_en"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europa.eu/european-union/about-eu/institutions-bodies/european-commission_en"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europa.eu/european-union/about-eu/institutions-bodies/european-commission_en"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curia.europa.eu/jcms/jcms/j_6/en/"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europa.eu/european-union/about-eu/institutions-bodies/european-parliament_en" TargetMode="External"/><Relationship Id="rId5" Type="http://schemas.openxmlformats.org/officeDocument/2006/relationships/hyperlink" Target="https://europa.eu/european-union/about-eu/institutions-bodies/council-eu_en" TargetMode="External"/><Relationship Id="rId4" Type="http://schemas.openxmlformats.org/officeDocument/2006/relationships/hyperlink" Target="https://europa.eu/european-union/about-eu/institutions-bodies/european-commission_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just"/>
            <a:r>
              <a:rPr lang="en-US" sz="3200" b="1" dirty="0">
                <a:solidFill>
                  <a:schemeClr val="accent4">
                    <a:lumMod val="75000"/>
                  </a:schemeClr>
                </a:solidFill>
              </a:rPr>
              <a:t>NATIONAL UNIVERSITY OF PUBLIC SERVICE</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37736" y="2710643"/>
            <a:ext cx="9144000" cy="3552134"/>
          </a:xfrm>
        </p:spPr>
        <p:txBody>
          <a:bodyPr>
            <a:normAutofit lnSpcReduction="10000"/>
          </a:bodyPr>
          <a:lstStyle/>
          <a:p>
            <a:r>
              <a:rPr lang="en-US" b="1" dirty="0">
                <a:solidFill>
                  <a:schemeClr val="accent4">
                    <a:lumMod val="75000"/>
                  </a:schemeClr>
                </a:solidFill>
              </a:rPr>
              <a:t>FACULTY OF INTERNATIONAL ANN EUROPEAN STUDIES</a:t>
            </a:r>
          </a:p>
          <a:p>
            <a:r>
              <a:rPr lang="en-US" b="1" dirty="0">
                <a:solidFill>
                  <a:schemeClr val="accent4">
                    <a:lumMod val="75000"/>
                  </a:schemeClr>
                </a:solidFill>
              </a:rPr>
              <a:t>Topics of the class 09.03.2020:</a:t>
            </a:r>
          </a:p>
          <a:p>
            <a:endParaRPr lang="en-US" b="1" dirty="0">
              <a:solidFill>
                <a:schemeClr val="accent4">
                  <a:lumMod val="75000"/>
                </a:schemeClr>
              </a:solidFill>
            </a:endParaRPr>
          </a:p>
          <a:p>
            <a:pPr marL="457200" indent="-457200">
              <a:buAutoNum type="alphaUcParenR"/>
            </a:pPr>
            <a:r>
              <a:rPr lang="en-US" b="1" dirty="0">
                <a:solidFill>
                  <a:schemeClr val="accent4">
                    <a:lumMod val="75000"/>
                  </a:schemeClr>
                </a:solidFill>
              </a:rPr>
              <a:t>EU Institutions overview</a:t>
            </a:r>
          </a:p>
          <a:p>
            <a:pPr marL="457200" indent="-457200">
              <a:buAutoNum type="alphaUcParenR"/>
            </a:pPr>
            <a:r>
              <a:rPr lang="en-US" b="1" dirty="0">
                <a:solidFill>
                  <a:schemeClr val="accent4">
                    <a:lumMod val="75000"/>
                  </a:schemeClr>
                </a:solidFill>
              </a:rPr>
              <a:t>The EU Commission </a:t>
            </a:r>
          </a:p>
          <a:p>
            <a:pPr marL="457200" indent="-457200">
              <a:buAutoNum type="alphaUcParenR"/>
            </a:pPr>
            <a:r>
              <a:rPr lang="en-US" b="1" dirty="0">
                <a:solidFill>
                  <a:schemeClr val="accent4">
                    <a:lumMod val="75000"/>
                  </a:schemeClr>
                </a:solidFill>
              </a:rPr>
              <a:t>The European Court of Justice</a:t>
            </a:r>
          </a:p>
          <a:p>
            <a:endParaRPr lang="en-US" b="1" i="1" u="sng" dirty="0">
              <a:solidFill>
                <a:schemeClr val="accent4">
                  <a:lumMod val="75000"/>
                </a:schemeClr>
              </a:solidFill>
            </a:endParaRPr>
          </a:p>
          <a:p>
            <a:r>
              <a:rPr lang="en-US" b="1" i="1" u="sng" baseline="30000" dirty="0">
                <a:solidFill>
                  <a:schemeClr val="accent4">
                    <a:lumMod val="75000"/>
                  </a:schemeClr>
                </a:solidFill>
              </a:rPr>
              <a:t> </a:t>
            </a:r>
            <a:endParaRPr lang="en-US" b="1" i="1" u="sng" dirty="0">
              <a:solidFill>
                <a:schemeClr val="accent4">
                  <a:lumMod val="75000"/>
                </a:schemeClr>
              </a:solidFill>
            </a:endParaRPr>
          </a:p>
          <a:p>
            <a:endParaRPr lang="en-US" b="1" i="1" u="sng" dirty="0">
              <a:solidFill>
                <a:schemeClr val="accent4">
                  <a:lumMod val="75000"/>
                </a:schemeClr>
              </a:solidFill>
            </a:endParaRPr>
          </a:p>
          <a:p>
            <a:endParaRPr lang="en-US" b="1" i="1" u="sng" dirty="0">
              <a:solidFill>
                <a:schemeClr val="accent4">
                  <a:lumMod val="75000"/>
                </a:schemeClr>
              </a:solidFill>
            </a:endParaRPr>
          </a:p>
          <a:p>
            <a:endParaRPr lang="en-US" b="1" i="1" u="sng" dirty="0">
              <a:solidFill>
                <a:schemeClr val="accent4">
                  <a:lumMod val="75000"/>
                </a:schemeClr>
              </a:solidFill>
            </a:endParaRPr>
          </a:p>
        </p:txBody>
      </p:sp>
    </p:spTree>
    <p:extLst>
      <p:ext uri="{BB962C8B-B14F-4D97-AF65-F5344CB8AC3E}">
        <p14:creationId xmlns:p14="http://schemas.microsoft.com/office/powerpoint/2010/main" val="170391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73161" y="-432803"/>
            <a:ext cx="10208342" cy="1476666"/>
          </a:xfrm>
        </p:spPr>
        <p:txBody>
          <a:bodyPr>
            <a:normAutofit/>
          </a:bodyPr>
          <a:lstStyle/>
          <a:p>
            <a:pPr algn="just"/>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18859" y="1823885"/>
            <a:ext cx="10414263" cy="4945626"/>
          </a:xfrm>
        </p:spPr>
        <p:txBody>
          <a:bodyPr>
            <a:normAutofit/>
          </a:bodyPr>
          <a:lstStyle/>
          <a:p>
            <a:pPr algn="l"/>
            <a:endParaRPr lang="hu-HU" sz="1200" b="1" dirty="0">
              <a:solidFill>
                <a:schemeClr val="accent4">
                  <a:lumMod val="75000"/>
                </a:schemeClr>
              </a:solidFill>
            </a:endParaRPr>
          </a:p>
          <a:p>
            <a:endParaRPr lang="hu-HU" b="1" dirty="0"/>
          </a:p>
          <a:p>
            <a:endParaRPr lang="hu-HU" sz="2200" b="1" dirty="0">
              <a:solidFill>
                <a:schemeClr val="accent4">
                  <a:lumMod val="75000"/>
                </a:schemeClr>
              </a:solidFill>
            </a:endParaRPr>
          </a:p>
          <a:p>
            <a:endParaRPr lang="hu-HU" sz="2200" b="1" dirty="0">
              <a:solidFill>
                <a:schemeClr val="accent4">
                  <a:lumMod val="75000"/>
                </a:schemeClr>
              </a:solidFill>
            </a:endParaRPr>
          </a:p>
          <a:p>
            <a:endParaRPr lang="hu-HU" sz="2200" b="1" dirty="0">
              <a:solidFill>
                <a:schemeClr val="accent4">
                  <a:lumMod val="75000"/>
                </a:schemeClr>
              </a:solidFill>
            </a:endParaRPr>
          </a:p>
          <a:p>
            <a:endParaRPr lang="hu-HU" sz="2200" b="1" dirty="0">
              <a:solidFill>
                <a:schemeClr val="accent4">
                  <a:lumMod val="75000"/>
                </a:schemeClr>
              </a:solidFill>
            </a:endParaRPr>
          </a:p>
          <a:p>
            <a:endParaRPr lang="hu-HU" sz="2200" b="1" dirty="0">
              <a:solidFill>
                <a:schemeClr val="accent4">
                  <a:lumMod val="75000"/>
                </a:schemeClr>
              </a:solidFill>
            </a:endParaRPr>
          </a:p>
          <a:p>
            <a:endParaRPr lang="en-US" sz="2200" b="1" dirty="0">
              <a:solidFill>
                <a:schemeClr val="accent4">
                  <a:lumMod val="75000"/>
                </a:schemeClr>
              </a:solidFill>
            </a:endParaRPr>
          </a:p>
        </p:txBody>
      </p:sp>
      <p:pic>
        <p:nvPicPr>
          <p:cNvPr id="6" name="Kép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46121" y="2460542"/>
            <a:ext cx="3204633" cy="3906982"/>
          </a:xfrm>
          <a:prstGeom prst="rect">
            <a:avLst/>
          </a:prstGeom>
        </p:spPr>
      </p:pic>
      <p:sp>
        <p:nvSpPr>
          <p:cNvPr id="4" name="Szövegdoboz 3"/>
          <p:cNvSpPr txBox="1"/>
          <p:nvPr/>
        </p:nvSpPr>
        <p:spPr>
          <a:xfrm>
            <a:off x="374073" y="1288471"/>
            <a:ext cx="7872048" cy="5262979"/>
          </a:xfrm>
          <a:prstGeom prst="rect">
            <a:avLst/>
          </a:prstGeom>
          <a:noFill/>
        </p:spPr>
        <p:txBody>
          <a:bodyPr wrap="square" rtlCol="0">
            <a:spAutoFit/>
          </a:bodyPr>
          <a:lstStyle/>
          <a:p>
            <a:r>
              <a:rPr lang="en-US" sz="1600" b="1" dirty="0"/>
              <a:t>How does the CJEU work?</a:t>
            </a:r>
          </a:p>
          <a:p>
            <a:r>
              <a:rPr lang="en-US" sz="1600" dirty="0"/>
              <a:t>In the Court of Justice, each case is assigned 1 judge (the "judge-rapporteur") and 1 advocate general. Cases are processed in </a:t>
            </a:r>
            <a:r>
              <a:rPr lang="en-US" sz="1600" b="1" dirty="0"/>
              <a:t>2 stages</a:t>
            </a:r>
            <a:r>
              <a:rPr lang="en-US" sz="1600" dirty="0"/>
              <a:t>:</a:t>
            </a:r>
          </a:p>
          <a:p>
            <a:r>
              <a:rPr lang="en-US" sz="1600" b="1" dirty="0"/>
              <a:t>Written stage</a:t>
            </a:r>
            <a:r>
              <a:rPr lang="en-US" sz="1600" dirty="0"/>
              <a:t> </a:t>
            </a:r>
          </a:p>
          <a:p>
            <a:pPr lvl="1"/>
            <a:r>
              <a:rPr lang="en-US" sz="1600" dirty="0"/>
              <a:t>The parties give written statements to the Court - and observations can also be submitted by national authorities, EU institutions and sometimes private individuals.</a:t>
            </a:r>
          </a:p>
          <a:p>
            <a:pPr lvl="1"/>
            <a:r>
              <a:rPr lang="en-US" sz="1600" dirty="0"/>
              <a:t>All of this is </a:t>
            </a:r>
            <a:r>
              <a:rPr lang="en-US" sz="1600" dirty="0" err="1"/>
              <a:t>summarised</a:t>
            </a:r>
            <a:r>
              <a:rPr lang="en-US" sz="1600" dirty="0"/>
              <a:t> by the judge-rapporteur and then discussed at the Court's general meeting, which decides: </a:t>
            </a:r>
          </a:p>
          <a:p>
            <a:pPr lvl="2"/>
            <a:r>
              <a:rPr lang="en-US" sz="1600" u="sng" dirty="0"/>
              <a:t>How many judges will deal with the case: </a:t>
            </a:r>
            <a:r>
              <a:rPr lang="en-US" sz="1600" dirty="0"/>
              <a:t>3, 5 or 15 judges (the whole Court), depending on the importance and complexity of the case. Most cases are dealt with by 5 judges, and it is very rare for the whole Court to hear the case.</a:t>
            </a:r>
          </a:p>
          <a:p>
            <a:pPr lvl="2"/>
            <a:r>
              <a:rPr lang="en-US" sz="1600" dirty="0"/>
              <a:t>Whether a hearing (oral stage) needs to be held and whether an official opinion from the advocate general is necessary.</a:t>
            </a:r>
          </a:p>
          <a:p>
            <a:r>
              <a:rPr lang="en-US" sz="1600" b="1" dirty="0"/>
              <a:t>Oral stage</a:t>
            </a:r>
            <a:r>
              <a:rPr lang="en-US" sz="1600" dirty="0"/>
              <a:t> – a </a:t>
            </a:r>
            <a:r>
              <a:rPr lang="en-US" sz="1600" b="1" dirty="0"/>
              <a:t>public hearing</a:t>
            </a:r>
            <a:r>
              <a:rPr lang="en-US" sz="1600" dirty="0"/>
              <a:t> </a:t>
            </a:r>
          </a:p>
          <a:p>
            <a:pPr lvl="1"/>
            <a:r>
              <a:rPr lang="en-US" sz="1600" dirty="0"/>
              <a:t>Lawyers from both sides can put their case to the judges and advocate general, who can question them.</a:t>
            </a:r>
          </a:p>
          <a:p>
            <a:pPr lvl="1"/>
            <a:r>
              <a:rPr lang="en-US" sz="1600" dirty="0"/>
              <a:t>If the Court has decided an Opinion of the advocate general is necessary, this is given some weeks after the hearing.</a:t>
            </a:r>
          </a:p>
          <a:p>
            <a:pPr lvl="1"/>
            <a:r>
              <a:rPr lang="en-US" sz="1600" dirty="0"/>
              <a:t>The judges then deliberate and give their verdict.</a:t>
            </a:r>
          </a:p>
          <a:p>
            <a:r>
              <a:rPr lang="en-US" sz="1600" b="1" dirty="0"/>
              <a:t>General Court procedure</a:t>
            </a:r>
            <a:r>
              <a:rPr lang="en-US" sz="1600" dirty="0"/>
              <a:t> is similar, except that most cases are heard by 3 judges and there are no advocates general.</a:t>
            </a:r>
          </a:p>
        </p:txBody>
      </p:sp>
    </p:spTree>
    <p:extLst>
      <p:ext uri="{BB962C8B-B14F-4D97-AF65-F5344CB8AC3E}">
        <p14:creationId xmlns:p14="http://schemas.microsoft.com/office/powerpoint/2010/main" val="2033195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73161" y="-432803"/>
            <a:ext cx="10208342" cy="1476666"/>
          </a:xfrm>
        </p:spPr>
        <p:txBody>
          <a:bodyPr>
            <a:normAutofit/>
          </a:bodyPr>
          <a:lstStyle/>
          <a:p>
            <a:pPr algn="just"/>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18859" y="1823885"/>
            <a:ext cx="10414263" cy="4945626"/>
          </a:xfrm>
        </p:spPr>
        <p:txBody>
          <a:bodyPr>
            <a:normAutofit/>
          </a:bodyPr>
          <a:lstStyle/>
          <a:p>
            <a:pPr algn="l"/>
            <a:endParaRPr lang="hu-HU" sz="1200" b="1" dirty="0">
              <a:solidFill>
                <a:schemeClr val="accent4">
                  <a:lumMod val="75000"/>
                </a:schemeClr>
              </a:solidFill>
            </a:endParaRPr>
          </a:p>
          <a:p>
            <a:endParaRPr lang="hu-HU" b="1" dirty="0"/>
          </a:p>
          <a:p>
            <a:endParaRPr lang="hu-HU" sz="2200" b="1" dirty="0">
              <a:solidFill>
                <a:schemeClr val="accent4">
                  <a:lumMod val="75000"/>
                </a:schemeClr>
              </a:solidFill>
            </a:endParaRPr>
          </a:p>
          <a:p>
            <a:endParaRPr lang="hu-HU" sz="2200" b="1" dirty="0">
              <a:solidFill>
                <a:schemeClr val="accent4">
                  <a:lumMod val="75000"/>
                </a:schemeClr>
              </a:solidFill>
            </a:endParaRPr>
          </a:p>
          <a:p>
            <a:endParaRPr lang="hu-HU" sz="2200" b="1" dirty="0">
              <a:solidFill>
                <a:schemeClr val="accent4">
                  <a:lumMod val="75000"/>
                </a:schemeClr>
              </a:solidFill>
            </a:endParaRPr>
          </a:p>
          <a:p>
            <a:endParaRPr lang="hu-HU" sz="2200" b="1" dirty="0">
              <a:solidFill>
                <a:schemeClr val="accent4">
                  <a:lumMod val="75000"/>
                </a:schemeClr>
              </a:solidFill>
            </a:endParaRPr>
          </a:p>
          <a:p>
            <a:endParaRPr lang="hu-HU" sz="2200" b="1" dirty="0">
              <a:solidFill>
                <a:schemeClr val="accent4">
                  <a:lumMod val="75000"/>
                </a:schemeClr>
              </a:solidFill>
            </a:endParaRPr>
          </a:p>
          <a:p>
            <a:endParaRPr lang="en-US" sz="2200" b="1" dirty="0">
              <a:solidFill>
                <a:schemeClr val="accent4">
                  <a:lumMod val="75000"/>
                </a:schemeClr>
              </a:solidFill>
            </a:endParaRPr>
          </a:p>
        </p:txBody>
      </p:sp>
      <p:sp>
        <p:nvSpPr>
          <p:cNvPr id="4" name="Szövegdoboz 3"/>
          <p:cNvSpPr txBox="1"/>
          <p:nvPr/>
        </p:nvSpPr>
        <p:spPr>
          <a:xfrm>
            <a:off x="374073" y="1288471"/>
            <a:ext cx="7872048" cy="2554545"/>
          </a:xfrm>
          <a:prstGeom prst="rect">
            <a:avLst/>
          </a:prstGeom>
          <a:noFill/>
        </p:spPr>
        <p:txBody>
          <a:bodyPr wrap="square" rtlCol="0">
            <a:spAutoFit/>
          </a:bodyPr>
          <a:lstStyle/>
          <a:p>
            <a:r>
              <a:rPr lang="en-US" sz="1600" b="1" dirty="0"/>
              <a:t>The CJEU and </a:t>
            </a:r>
            <a:r>
              <a:rPr lang="hu-HU" sz="1600" b="1" dirty="0" err="1"/>
              <a:t>the</a:t>
            </a:r>
            <a:r>
              <a:rPr lang="hu-HU" sz="1600" b="1" dirty="0"/>
              <a:t> </a:t>
            </a:r>
            <a:r>
              <a:rPr lang="hu-HU" sz="1600" b="1" dirty="0" err="1"/>
              <a:t>citizens</a:t>
            </a:r>
            <a:r>
              <a:rPr lang="hu-HU" sz="1600" b="1" dirty="0"/>
              <a:t> </a:t>
            </a:r>
            <a:endParaRPr lang="en-US" sz="1600" b="1" dirty="0"/>
          </a:p>
          <a:p>
            <a:r>
              <a:rPr lang="hu-HU" sz="1600" b="1" dirty="0">
                <a:solidFill>
                  <a:srgbClr val="FF0000"/>
                </a:solidFill>
              </a:rPr>
              <a:t>a) </a:t>
            </a:r>
            <a:r>
              <a:rPr lang="en-US" sz="1600" dirty="0"/>
              <a:t>If you – as a private individual or as a company – have suffered damage as a result of </a:t>
            </a:r>
            <a:r>
              <a:rPr lang="en-US" sz="1600" b="1" dirty="0"/>
              <a:t>action or inaction by an EU </a:t>
            </a:r>
            <a:r>
              <a:rPr lang="en-US" sz="1600" dirty="0"/>
              <a:t> </a:t>
            </a:r>
            <a:r>
              <a:rPr lang="en-US" sz="1600" b="1" dirty="0"/>
              <a:t>institution</a:t>
            </a:r>
            <a:r>
              <a:rPr lang="en-US" sz="1600" dirty="0"/>
              <a:t> or its staff, you can take action against them in the Court, in one of 2 ways</a:t>
            </a:r>
            <a:r>
              <a:rPr lang="hu-HU" sz="1600" dirty="0"/>
              <a:t>:</a:t>
            </a:r>
            <a:endParaRPr lang="en-US" sz="1600" dirty="0"/>
          </a:p>
          <a:p>
            <a:r>
              <a:rPr lang="hu-HU" sz="1600" b="1" dirty="0" err="1">
                <a:solidFill>
                  <a:srgbClr val="FF0000"/>
                </a:solidFill>
              </a:rPr>
              <a:t>aa</a:t>
            </a:r>
            <a:r>
              <a:rPr lang="hu-HU" sz="1600" b="1" dirty="0">
                <a:solidFill>
                  <a:srgbClr val="FF0000"/>
                </a:solidFill>
              </a:rPr>
              <a:t>) </a:t>
            </a:r>
            <a:r>
              <a:rPr lang="hu-HU" sz="1600" dirty="0"/>
              <a:t>I</a:t>
            </a:r>
            <a:r>
              <a:rPr lang="en-US" sz="1600" dirty="0" err="1"/>
              <a:t>ndirectly</a:t>
            </a:r>
            <a:r>
              <a:rPr lang="en-US" sz="1600" dirty="0"/>
              <a:t> through</a:t>
            </a:r>
            <a:r>
              <a:rPr lang="en-US" sz="1600" b="1" dirty="0"/>
              <a:t> national courts </a:t>
            </a:r>
            <a:r>
              <a:rPr lang="en-US" sz="1600" dirty="0"/>
              <a:t>(which may decide to refer the case to the Court of Justice)</a:t>
            </a:r>
          </a:p>
          <a:p>
            <a:r>
              <a:rPr lang="hu-HU" sz="1600" b="1" dirty="0" err="1">
                <a:solidFill>
                  <a:srgbClr val="FF0000"/>
                </a:solidFill>
              </a:rPr>
              <a:t>bb</a:t>
            </a:r>
            <a:r>
              <a:rPr lang="hu-HU" sz="1600" b="1" dirty="0">
                <a:solidFill>
                  <a:srgbClr val="FF0000"/>
                </a:solidFill>
              </a:rPr>
              <a:t>) </a:t>
            </a:r>
            <a:r>
              <a:rPr lang="en-US" sz="1600" dirty="0"/>
              <a:t>directly before the</a:t>
            </a:r>
            <a:r>
              <a:rPr lang="en-US" sz="1600" b="1" dirty="0"/>
              <a:t> General Court</a:t>
            </a:r>
            <a:r>
              <a:rPr lang="en-US" sz="1600" dirty="0"/>
              <a:t> – if a decision by an EU institution has affected you directly and individually.</a:t>
            </a:r>
          </a:p>
          <a:p>
            <a:r>
              <a:rPr lang="hu-HU" sz="1600" b="1" dirty="0">
                <a:solidFill>
                  <a:srgbClr val="FF0000"/>
                </a:solidFill>
              </a:rPr>
              <a:t>b) </a:t>
            </a:r>
            <a:r>
              <a:rPr lang="en-US" sz="1600" dirty="0"/>
              <a:t>If you feel that the </a:t>
            </a:r>
            <a:r>
              <a:rPr lang="en-US" sz="1600" b="1" dirty="0"/>
              <a:t>authorities</a:t>
            </a:r>
            <a:r>
              <a:rPr lang="en-US" sz="1600" dirty="0"/>
              <a:t> in any country have </a:t>
            </a:r>
            <a:r>
              <a:rPr lang="en-US" sz="1600" b="1" dirty="0"/>
              <a:t>infringed EU law</a:t>
            </a:r>
            <a:r>
              <a:rPr lang="en-US" sz="1600" dirty="0"/>
              <a:t>, you must follow the </a:t>
            </a:r>
            <a:r>
              <a:rPr lang="en-US" sz="1600" dirty="0">
                <a:hlinkClick r:id="rId3"/>
              </a:rPr>
              <a:t>official complaints procedure</a:t>
            </a:r>
            <a:r>
              <a:rPr lang="en-US" sz="1600" dirty="0"/>
              <a:t>.</a:t>
            </a:r>
          </a:p>
        </p:txBody>
      </p:sp>
      <p:pic>
        <p:nvPicPr>
          <p:cNvPr id="7" name="Kép 6"/>
          <p:cNvPicPr>
            <a:picLocks noChangeAspect="1"/>
          </p:cNvPicPr>
          <p:nvPr/>
        </p:nvPicPr>
        <p:blipFill>
          <a:blip r:embed="rId4"/>
          <a:stretch>
            <a:fillRect/>
          </a:stretch>
        </p:blipFill>
        <p:spPr>
          <a:xfrm>
            <a:off x="7040235" y="3600248"/>
            <a:ext cx="4501344" cy="2995440"/>
          </a:xfrm>
          <a:prstGeom prst="rect">
            <a:avLst/>
          </a:prstGeom>
        </p:spPr>
      </p:pic>
    </p:spTree>
    <p:extLst>
      <p:ext uri="{BB962C8B-B14F-4D97-AF65-F5344CB8AC3E}">
        <p14:creationId xmlns:p14="http://schemas.microsoft.com/office/powerpoint/2010/main" val="1256223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73161" y="-432803"/>
            <a:ext cx="10208342" cy="1476666"/>
          </a:xfrm>
        </p:spPr>
        <p:txBody>
          <a:bodyPr>
            <a:normAutofit/>
          </a:bodyPr>
          <a:lstStyle/>
          <a:p>
            <a:pPr algn="just"/>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18859" y="1823885"/>
            <a:ext cx="10414263" cy="4945626"/>
          </a:xfrm>
        </p:spPr>
        <p:txBody>
          <a:bodyPr>
            <a:normAutofit/>
          </a:bodyPr>
          <a:lstStyle/>
          <a:p>
            <a:endParaRPr lang="hu-HU" sz="2200" b="1" dirty="0"/>
          </a:p>
          <a:p>
            <a:r>
              <a:rPr lang="hu-HU" sz="2200" b="1" u="sng" dirty="0"/>
              <a:t>Most important </a:t>
            </a:r>
            <a:r>
              <a:rPr lang="hu-HU" sz="2200" b="1" u="sng" dirty="0" err="1"/>
              <a:t>Rulings</a:t>
            </a:r>
            <a:r>
              <a:rPr lang="hu-HU" sz="2200" b="1" u="sng" dirty="0"/>
              <a:t> of European </a:t>
            </a:r>
            <a:r>
              <a:rPr lang="hu-HU" sz="2200" b="1" u="sng" dirty="0" err="1"/>
              <a:t>Court</a:t>
            </a:r>
            <a:r>
              <a:rPr lang="hu-HU" sz="2200" b="1" u="sng" dirty="0"/>
              <a:t> of </a:t>
            </a:r>
            <a:r>
              <a:rPr lang="hu-HU" sz="2200" b="1" u="sng" dirty="0" err="1"/>
              <a:t>Justice</a:t>
            </a:r>
            <a:r>
              <a:rPr lang="hu-HU" sz="2200" b="1" u="sng" dirty="0"/>
              <a:t> </a:t>
            </a:r>
            <a:r>
              <a:rPr lang="hu-HU" sz="2200" b="1" u="sng" dirty="0" err="1"/>
              <a:t>regarding</a:t>
            </a:r>
            <a:r>
              <a:rPr lang="hu-HU" sz="2200" b="1" u="sng" dirty="0"/>
              <a:t> European </a:t>
            </a:r>
            <a:r>
              <a:rPr lang="hu-HU" sz="2200" b="1" u="sng" dirty="0" err="1"/>
              <a:t>Integration</a:t>
            </a:r>
            <a:endParaRPr lang="hu-HU" sz="2200" b="1" u="sng" dirty="0"/>
          </a:p>
          <a:p>
            <a:endParaRPr lang="hu-HU" sz="2200" b="1" dirty="0">
              <a:solidFill>
                <a:schemeClr val="accent4">
                  <a:lumMod val="75000"/>
                </a:schemeClr>
              </a:solidFill>
            </a:endParaRPr>
          </a:p>
          <a:p>
            <a:r>
              <a:rPr lang="en-US" sz="2200" b="1" dirty="0">
                <a:solidFill>
                  <a:schemeClr val="accent4">
                    <a:lumMod val="75000"/>
                  </a:schemeClr>
                </a:solidFill>
              </a:rPr>
              <a:t>1. </a:t>
            </a:r>
            <a:r>
              <a:rPr lang="en-US" sz="2200" b="1" u="sng" dirty="0">
                <a:solidFill>
                  <a:schemeClr val="accent4">
                    <a:lumMod val="75000"/>
                  </a:schemeClr>
                </a:solidFill>
              </a:rPr>
              <a:t>Van </a:t>
            </a:r>
            <a:r>
              <a:rPr lang="en-US" sz="2200" b="1" u="sng" dirty="0" err="1">
                <a:solidFill>
                  <a:schemeClr val="accent4">
                    <a:lumMod val="75000"/>
                  </a:schemeClr>
                </a:solidFill>
              </a:rPr>
              <a:t>Gend</a:t>
            </a:r>
            <a:r>
              <a:rPr lang="en-US" sz="2200" b="1" u="sng" dirty="0">
                <a:solidFill>
                  <a:schemeClr val="accent4">
                    <a:lumMod val="75000"/>
                  </a:schemeClr>
                </a:solidFill>
              </a:rPr>
              <a:t> &amp; Loos </a:t>
            </a:r>
            <a:r>
              <a:rPr lang="en-US" sz="2200" b="1" dirty="0">
                <a:solidFill>
                  <a:schemeClr val="accent4">
                    <a:lumMod val="75000"/>
                  </a:schemeClr>
                </a:solidFill>
              </a:rPr>
              <a:t>(C-26/62, 1963, 1, 25)</a:t>
            </a:r>
          </a:p>
          <a:p>
            <a:r>
              <a:rPr lang="en-US" sz="2200" b="1" dirty="0">
                <a:solidFill>
                  <a:schemeClr val="accent4">
                    <a:lumMod val="75000"/>
                  </a:schemeClr>
                </a:solidFill>
              </a:rPr>
              <a:t>2. </a:t>
            </a:r>
            <a:r>
              <a:rPr lang="en-US" sz="2200" b="1" u="sng" dirty="0">
                <a:solidFill>
                  <a:schemeClr val="accent4">
                    <a:lumMod val="75000"/>
                  </a:schemeClr>
                </a:solidFill>
              </a:rPr>
              <a:t>Costa/E.N.E.L. </a:t>
            </a:r>
            <a:r>
              <a:rPr lang="en-US" sz="2200" b="1" dirty="0">
                <a:solidFill>
                  <a:schemeClr val="accent4">
                    <a:lumMod val="75000"/>
                  </a:schemeClr>
                </a:solidFill>
              </a:rPr>
              <a:t>(</a:t>
            </a:r>
            <a:r>
              <a:rPr lang="hu-HU" sz="2200" b="1" dirty="0">
                <a:solidFill>
                  <a:schemeClr val="accent4">
                    <a:lumMod val="75000"/>
                  </a:schemeClr>
                </a:solidFill>
              </a:rPr>
              <a:t>C-</a:t>
            </a:r>
            <a:r>
              <a:rPr lang="en-US" sz="2200" b="1" dirty="0">
                <a:solidFill>
                  <a:schemeClr val="accent4">
                    <a:lumMod val="75000"/>
                  </a:schemeClr>
                </a:solidFill>
              </a:rPr>
              <a:t>6/64, 1964, 1251)</a:t>
            </a:r>
          </a:p>
          <a:p>
            <a:r>
              <a:rPr lang="en-US" sz="2200" b="1" dirty="0">
                <a:solidFill>
                  <a:schemeClr val="accent4">
                    <a:lumMod val="75000"/>
                  </a:schemeClr>
                </a:solidFill>
              </a:rPr>
              <a:t>3. </a:t>
            </a:r>
            <a:r>
              <a:rPr lang="en-US" sz="2200" b="1" u="sng" dirty="0" err="1">
                <a:solidFill>
                  <a:schemeClr val="accent4">
                    <a:lumMod val="75000"/>
                  </a:schemeClr>
                </a:solidFill>
              </a:rPr>
              <a:t>Francovich</a:t>
            </a:r>
            <a:r>
              <a:rPr lang="en-US" sz="2200" b="1" u="sng" dirty="0">
                <a:solidFill>
                  <a:schemeClr val="accent4">
                    <a:lumMod val="75000"/>
                  </a:schemeClr>
                </a:solidFill>
              </a:rPr>
              <a:t> </a:t>
            </a:r>
            <a:r>
              <a:rPr lang="en-US" sz="2200" b="1" dirty="0">
                <a:solidFill>
                  <a:schemeClr val="accent4">
                    <a:lumMod val="75000"/>
                  </a:schemeClr>
                </a:solidFill>
              </a:rPr>
              <a:t>(C-6/90 und C-9/90, 1991, 5357)</a:t>
            </a:r>
          </a:p>
          <a:p>
            <a:r>
              <a:rPr lang="en-US" sz="2200" b="1" dirty="0">
                <a:solidFill>
                  <a:schemeClr val="accent4">
                    <a:lumMod val="75000"/>
                  </a:schemeClr>
                </a:solidFill>
              </a:rPr>
              <a:t>4. </a:t>
            </a:r>
            <a:r>
              <a:rPr lang="en-US" sz="2200" b="1" u="sng" dirty="0" err="1">
                <a:solidFill>
                  <a:schemeClr val="accent4">
                    <a:lumMod val="75000"/>
                  </a:schemeClr>
                </a:solidFill>
              </a:rPr>
              <a:t>Dassonville</a:t>
            </a:r>
            <a:r>
              <a:rPr lang="en-US" sz="2200" b="1" dirty="0">
                <a:solidFill>
                  <a:schemeClr val="accent4">
                    <a:lumMod val="75000"/>
                  </a:schemeClr>
                </a:solidFill>
              </a:rPr>
              <a:t> ( C 8-47, 174, 837)</a:t>
            </a:r>
          </a:p>
          <a:p>
            <a:r>
              <a:rPr lang="en-US" sz="2200" b="1" dirty="0">
                <a:solidFill>
                  <a:schemeClr val="accent4">
                    <a:lumMod val="75000"/>
                  </a:schemeClr>
                </a:solidFill>
              </a:rPr>
              <a:t>5. </a:t>
            </a:r>
            <a:r>
              <a:rPr lang="en-US" sz="2200" b="1" u="sng" dirty="0">
                <a:solidFill>
                  <a:schemeClr val="accent4">
                    <a:lumMod val="75000"/>
                  </a:schemeClr>
                </a:solidFill>
              </a:rPr>
              <a:t>Cassis de Dijon </a:t>
            </a:r>
            <a:r>
              <a:rPr lang="en-US" sz="2200" b="1" dirty="0">
                <a:solidFill>
                  <a:schemeClr val="accent4">
                    <a:lumMod val="75000"/>
                  </a:schemeClr>
                </a:solidFill>
              </a:rPr>
              <a:t>(C 509/09, 1979, 649)</a:t>
            </a:r>
          </a:p>
        </p:txBody>
      </p:sp>
    </p:spTree>
    <p:extLst>
      <p:ext uri="{BB962C8B-B14F-4D97-AF65-F5344CB8AC3E}">
        <p14:creationId xmlns:p14="http://schemas.microsoft.com/office/powerpoint/2010/main" val="1417393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p:txBody>
          <a:bodyPr/>
          <a:lstStyle/>
          <a:p>
            <a:r>
              <a:rPr lang="en-US" b="1" i="1" dirty="0">
                <a:solidFill>
                  <a:schemeClr val="accent4">
                    <a:lumMod val="75000"/>
                  </a:schemeClr>
                </a:solidFill>
              </a:rPr>
              <a:t>Thank you for your attention!</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09810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351643"/>
          </a:xfrm>
        </p:spPr>
        <p:txBody>
          <a:bodyPr>
            <a:normAutofit fontScale="90000"/>
          </a:bodyPr>
          <a:lstStyle/>
          <a:p>
            <a:pPr algn="just"/>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670713" y="1354949"/>
            <a:ext cx="11249737" cy="5336796"/>
          </a:xfrm>
        </p:spPr>
        <p:txBody>
          <a:bodyPr>
            <a:normAutofit/>
          </a:bodyPr>
          <a:lstStyle/>
          <a:p>
            <a:pPr algn="just"/>
            <a:endParaRPr lang="hu-HU" dirty="0">
              <a:solidFill>
                <a:schemeClr val="accent4">
                  <a:lumMod val="75000"/>
                </a:schemeClr>
              </a:solidFill>
            </a:endParaRPr>
          </a:p>
          <a:p>
            <a:pPr algn="just"/>
            <a:r>
              <a:rPr lang="hu-HU" dirty="0">
                <a:solidFill>
                  <a:schemeClr val="accent4">
                    <a:lumMod val="75000"/>
                  </a:schemeClr>
                </a:solidFill>
              </a:rPr>
              <a:t>The EU </a:t>
            </a:r>
            <a:r>
              <a:rPr lang="hu-HU" dirty="0" err="1">
                <a:solidFill>
                  <a:schemeClr val="accent4">
                    <a:lumMod val="75000"/>
                  </a:schemeClr>
                </a:solidFill>
              </a:rPr>
              <a:t>today</a:t>
            </a:r>
            <a:endParaRPr lang="hu-HU" dirty="0">
              <a:solidFill>
                <a:schemeClr val="accent4">
                  <a:lumMod val="75000"/>
                </a:schemeClr>
              </a:solidFill>
            </a:endParaRPr>
          </a:p>
          <a:p>
            <a:pPr algn="just"/>
            <a:r>
              <a:rPr lang="en-AU" dirty="0">
                <a:solidFill>
                  <a:schemeClr val="accent4">
                    <a:lumMod val="75000"/>
                  </a:schemeClr>
                </a:solidFill>
              </a:rPr>
              <a:t>Between a federal state and a classic international organization, the EU gathers many of the largest economies worldwide creating with its common market the biggest economy worldwide and the second biggest democracy (EP elections)</a:t>
            </a:r>
          </a:p>
          <a:p>
            <a:pPr algn="just"/>
            <a:r>
              <a:rPr lang="en-AU" dirty="0">
                <a:solidFill>
                  <a:schemeClr val="accent4">
                    <a:lumMod val="75000"/>
                  </a:schemeClr>
                </a:solidFill>
              </a:rPr>
              <a:t>The EU is in charge for all WTO negotiations on behalf of its members (this is why the trade war of President Trump results in him facing the EU as a tough counterpart). </a:t>
            </a:r>
          </a:p>
          <a:p>
            <a:pPr algn="just"/>
            <a:endParaRPr lang="en-AU" dirty="0">
              <a:solidFill>
                <a:schemeClr val="accent4">
                  <a:lumMod val="75000"/>
                </a:schemeClr>
              </a:solidFill>
            </a:endParaRPr>
          </a:p>
          <a:p>
            <a:r>
              <a:rPr lang="en-AU" dirty="0">
                <a:solidFill>
                  <a:schemeClr val="accent4">
                    <a:lumMod val="75000"/>
                  </a:schemeClr>
                </a:solidFill>
                <a:hlinkClick r:id="rId3"/>
              </a:rPr>
              <a:t>https://www.bbc.com/news/world-europe-47439302</a:t>
            </a:r>
            <a:r>
              <a:rPr lang="hu-HU" dirty="0">
                <a:solidFill>
                  <a:schemeClr val="accent4">
                    <a:lumMod val="75000"/>
                  </a:schemeClr>
                </a:solidFill>
              </a:rPr>
              <a:t> </a:t>
            </a:r>
            <a:endParaRPr lang="en-AU" dirty="0">
              <a:solidFill>
                <a:schemeClr val="accent4">
                  <a:lumMod val="75000"/>
                </a:schemeClr>
              </a:solidFill>
            </a:endParaRPr>
          </a:p>
        </p:txBody>
      </p:sp>
    </p:spTree>
    <p:extLst>
      <p:ext uri="{BB962C8B-B14F-4D97-AF65-F5344CB8AC3E}">
        <p14:creationId xmlns:p14="http://schemas.microsoft.com/office/powerpoint/2010/main" val="252971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351643"/>
          </a:xfrm>
        </p:spPr>
        <p:txBody>
          <a:bodyPr>
            <a:normAutofit fontScale="90000"/>
          </a:bodyPr>
          <a:lstStyle/>
          <a:p>
            <a:pPr algn="just"/>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670713" y="1354949"/>
            <a:ext cx="11249737" cy="5336796"/>
          </a:xfrm>
        </p:spPr>
        <p:txBody>
          <a:bodyPr>
            <a:normAutofit/>
          </a:bodyPr>
          <a:lstStyle/>
          <a:p>
            <a:pPr algn="just"/>
            <a:r>
              <a:rPr lang="en-US" b="1" dirty="0">
                <a:solidFill>
                  <a:schemeClr val="accent4">
                    <a:lumMod val="75000"/>
                  </a:schemeClr>
                </a:solidFill>
              </a:rPr>
              <a:t>The European Commission </a:t>
            </a:r>
          </a:p>
          <a:p>
            <a:pPr algn="just"/>
            <a:endParaRPr lang="en-US" dirty="0">
              <a:solidFill>
                <a:schemeClr val="accent4">
                  <a:lumMod val="75000"/>
                </a:schemeClr>
              </a:solidFill>
            </a:endParaRPr>
          </a:p>
          <a:p>
            <a:pPr algn="just"/>
            <a:endParaRPr lang="en-US" dirty="0">
              <a:solidFill>
                <a:schemeClr val="accent4">
                  <a:lumMod val="75000"/>
                </a:schemeClr>
              </a:solidFill>
            </a:endParaRPr>
          </a:p>
          <a:p>
            <a:pPr algn="just"/>
            <a:endParaRPr lang="en-US" dirty="0">
              <a:solidFill>
                <a:schemeClr val="accent4">
                  <a:lumMod val="75000"/>
                </a:schemeClr>
              </a:solidFill>
            </a:endParaRPr>
          </a:p>
          <a:p>
            <a:pPr algn="just"/>
            <a:endParaRPr lang="en-US" dirty="0">
              <a:solidFill>
                <a:schemeClr val="accent4">
                  <a:lumMod val="75000"/>
                </a:schemeClr>
              </a:solidFill>
            </a:endParaRPr>
          </a:p>
          <a:p>
            <a:pPr algn="just"/>
            <a:endParaRPr lang="en-US" dirty="0">
              <a:solidFill>
                <a:schemeClr val="accent4">
                  <a:lumMod val="75000"/>
                </a:schemeClr>
              </a:solidFill>
              <a:hlinkClick r:id="rId3"/>
            </a:endParaRPr>
          </a:p>
          <a:p>
            <a:pPr algn="just"/>
            <a:endParaRPr lang="en-US" dirty="0">
              <a:solidFill>
                <a:schemeClr val="accent4">
                  <a:lumMod val="75000"/>
                </a:schemeClr>
              </a:solidFill>
              <a:hlinkClick r:id="rId3"/>
            </a:endParaRPr>
          </a:p>
        </p:txBody>
      </p:sp>
      <p:pic>
        <p:nvPicPr>
          <p:cNvPr id="6" name="Picture 5">
            <a:extLst>
              <a:ext uri="{FF2B5EF4-FFF2-40B4-BE49-F238E27FC236}">
                <a16:creationId xmlns:a16="http://schemas.microsoft.com/office/drawing/2014/main" id="{3EED5991-78F5-4CBF-B74E-DFC6D0E2336F}"/>
              </a:ext>
            </a:extLst>
          </p:cNvPr>
          <p:cNvPicPr>
            <a:picLocks noChangeAspect="1"/>
          </p:cNvPicPr>
          <p:nvPr/>
        </p:nvPicPr>
        <p:blipFill>
          <a:blip r:embed="rId4"/>
          <a:stretch>
            <a:fillRect/>
          </a:stretch>
        </p:blipFill>
        <p:spPr>
          <a:xfrm>
            <a:off x="8089585" y="71043"/>
            <a:ext cx="4295775" cy="1066800"/>
          </a:xfrm>
          <a:prstGeom prst="rect">
            <a:avLst/>
          </a:prstGeom>
        </p:spPr>
      </p:pic>
      <p:pic>
        <p:nvPicPr>
          <p:cNvPr id="8" name="Picture 7">
            <a:extLst>
              <a:ext uri="{FF2B5EF4-FFF2-40B4-BE49-F238E27FC236}">
                <a16:creationId xmlns:a16="http://schemas.microsoft.com/office/drawing/2014/main" id="{AFD272D8-60E1-4727-BA4E-C74E8215A609}"/>
              </a:ext>
            </a:extLst>
          </p:cNvPr>
          <p:cNvPicPr>
            <a:picLocks noChangeAspect="1"/>
          </p:cNvPicPr>
          <p:nvPr/>
        </p:nvPicPr>
        <p:blipFill>
          <a:blip r:embed="rId5"/>
          <a:stretch>
            <a:fillRect/>
          </a:stretch>
        </p:blipFill>
        <p:spPr>
          <a:xfrm>
            <a:off x="2475891" y="2020724"/>
            <a:ext cx="7761581" cy="4947440"/>
          </a:xfrm>
          <a:prstGeom prst="rect">
            <a:avLst/>
          </a:prstGeom>
        </p:spPr>
      </p:pic>
    </p:spTree>
    <p:extLst>
      <p:ext uri="{BB962C8B-B14F-4D97-AF65-F5344CB8AC3E}">
        <p14:creationId xmlns:p14="http://schemas.microsoft.com/office/powerpoint/2010/main" val="2565779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351643"/>
          </a:xfrm>
        </p:spPr>
        <p:txBody>
          <a:bodyPr>
            <a:normAutofit fontScale="90000"/>
          </a:bodyPr>
          <a:lstStyle/>
          <a:p>
            <a:pPr algn="just"/>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670713" y="1354949"/>
            <a:ext cx="11249737" cy="5336796"/>
          </a:xfrm>
        </p:spPr>
        <p:txBody>
          <a:bodyPr>
            <a:normAutofit/>
          </a:bodyPr>
          <a:lstStyle/>
          <a:p>
            <a:pPr algn="just"/>
            <a:endParaRPr lang="en-US" dirty="0">
              <a:solidFill>
                <a:schemeClr val="accent4">
                  <a:lumMod val="75000"/>
                </a:schemeClr>
              </a:solidFill>
            </a:endParaRPr>
          </a:p>
          <a:p>
            <a:pPr algn="just"/>
            <a:r>
              <a:rPr lang="en-US" b="1" dirty="0">
                <a:solidFill>
                  <a:schemeClr val="accent4">
                    <a:lumMod val="75000"/>
                  </a:schemeClr>
                </a:solidFill>
              </a:rPr>
              <a:t>The European Commission currently </a:t>
            </a:r>
          </a:p>
          <a:p>
            <a:pPr algn="just"/>
            <a:endParaRPr lang="en-US" dirty="0">
              <a:solidFill>
                <a:schemeClr val="accent4">
                  <a:lumMod val="75000"/>
                </a:schemeClr>
              </a:solidFill>
            </a:endParaRPr>
          </a:p>
          <a:p>
            <a:pPr algn="just"/>
            <a:endParaRPr lang="en-US" dirty="0">
              <a:solidFill>
                <a:schemeClr val="accent4">
                  <a:lumMod val="75000"/>
                </a:schemeClr>
              </a:solidFill>
            </a:endParaRPr>
          </a:p>
          <a:p>
            <a:pPr algn="just"/>
            <a:endParaRPr lang="en-US" dirty="0">
              <a:solidFill>
                <a:schemeClr val="accent4">
                  <a:lumMod val="75000"/>
                </a:schemeClr>
              </a:solidFill>
            </a:endParaRPr>
          </a:p>
          <a:p>
            <a:pPr algn="just"/>
            <a:endParaRPr lang="en-US" dirty="0">
              <a:solidFill>
                <a:schemeClr val="accent4">
                  <a:lumMod val="75000"/>
                </a:schemeClr>
              </a:solidFill>
            </a:endParaRPr>
          </a:p>
          <a:p>
            <a:pPr algn="just"/>
            <a:endParaRPr lang="en-US" dirty="0">
              <a:solidFill>
                <a:schemeClr val="accent4">
                  <a:lumMod val="75000"/>
                </a:schemeClr>
              </a:solidFill>
              <a:hlinkClick r:id="rId3"/>
            </a:endParaRPr>
          </a:p>
          <a:p>
            <a:pPr algn="just"/>
            <a:endParaRPr lang="en-US" dirty="0">
              <a:solidFill>
                <a:schemeClr val="accent4">
                  <a:lumMod val="75000"/>
                </a:schemeClr>
              </a:solidFill>
              <a:hlinkClick r:id="rId3"/>
            </a:endParaRPr>
          </a:p>
          <a:p>
            <a:pPr algn="just"/>
            <a:r>
              <a:rPr lang="hu-HU" dirty="0">
                <a:solidFill>
                  <a:schemeClr val="accent4">
                    <a:lumMod val="75000"/>
                  </a:schemeClr>
                </a:solidFill>
                <a:hlinkClick r:id="rId3"/>
              </a:rPr>
              <a:t>https://europa.eu/european-union/about-eu/institutions-bodies/european-commission_en</a:t>
            </a:r>
            <a:r>
              <a:rPr lang="en-US" dirty="0">
                <a:solidFill>
                  <a:schemeClr val="accent4">
                    <a:lumMod val="75000"/>
                  </a:schemeClr>
                </a:solidFill>
              </a:rPr>
              <a:t> </a:t>
            </a:r>
            <a:endParaRPr lang="hu-HU" dirty="0">
              <a:solidFill>
                <a:schemeClr val="accent4">
                  <a:lumMod val="75000"/>
                </a:schemeClr>
              </a:solidFill>
            </a:endParaRPr>
          </a:p>
        </p:txBody>
      </p:sp>
      <p:pic>
        <p:nvPicPr>
          <p:cNvPr id="6" name="Picture 5">
            <a:extLst>
              <a:ext uri="{FF2B5EF4-FFF2-40B4-BE49-F238E27FC236}">
                <a16:creationId xmlns:a16="http://schemas.microsoft.com/office/drawing/2014/main" id="{3EED5991-78F5-4CBF-B74E-DFC6D0E2336F}"/>
              </a:ext>
            </a:extLst>
          </p:cNvPr>
          <p:cNvPicPr>
            <a:picLocks noChangeAspect="1"/>
          </p:cNvPicPr>
          <p:nvPr/>
        </p:nvPicPr>
        <p:blipFill>
          <a:blip r:embed="rId4"/>
          <a:stretch>
            <a:fillRect/>
          </a:stretch>
        </p:blipFill>
        <p:spPr>
          <a:xfrm>
            <a:off x="4261315" y="2895600"/>
            <a:ext cx="4295775" cy="1066800"/>
          </a:xfrm>
          <a:prstGeom prst="rect">
            <a:avLst/>
          </a:prstGeom>
        </p:spPr>
      </p:pic>
    </p:spTree>
    <p:extLst>
      <p:ext uri="{BB962C8B-B14F-4D97-AF65-F5344CB8AC3E}">
        <p14:creationId xmlns:p14="http://schemas.microsoft.com/office/powerpoint/2010/main" val="3976743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351643"/>
          </a:xfrm>
        </p:spPr>
        <p:txBody>
          <a:bodyPr>
            <a:normAutofit fontScale="90000"/>
          </a:bodyPr>
          <a:lstStyle/>
          <a:p>
            <a:pPr algn="just"/>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670713" y="1354949"/>
            <a:ext cx="11249737" cy="5336796"/>
          </a:xfrm>
        </p:spPr>
        <p:txBody>
          <a:bodyPr>
            <a:normAutofit/>
          </a:bodyPr>
          <a:lstStyle/>
          <a:p>
            <a:pPr algn="just"/>
            <a:endParaRPr lang="en-US" dirty="0">
              <a:solidFill>
                <a:schemeClr val="accent4">
                  <a:lumMod val="75000"/>
                </a:schemeClr>
              </a:solidFill>
            </a:endParaRPr>
          </a:p>
          <a:p>
            <a:pPr algn="just"/>
            <a:r>
              <a:rPr lang="en-US" b="1" dirty="0">
                <a:solidFill>
                  <a:schemeClr val="accent4">
                    <a:lumMod val="75000"/>
                  </a:schemeClr>
                </a:solidFill>
              </a:rPr>
              <a:t>The European Commission -  history </a:t>
            </a:r>
          </a:p>
          <a:p>
            <a:pPr algn="just"/>
            <a:endParaRPr lang="en-US" dirty="0">
              <a:solidFill>
                <a:schemeClr val="accent4">
                  <a:lumMod val="75000"/>
                </a:schemeClr>
              </a:solidFill>
            </a:endParaRPr>
          </a:p>
          <a:p>
            <a:pPr algn="just"/>
            <a:r>
              <a:rPr lang="en-US" dirty="0">
                <a:solidFill>
                  <a:schemeClr val="accent4">
                    <a:lumMod val="75000"/>
                  </a:schemeClr>
                </a:solidFill>
              </a:rPr>
              <a:t>The first “Commission” originated in 1951 as the nine-member "High Authority" under President Jean Monnet, which was the supranational administrative executive of the new European Coal and Steel Community (ECSC). It </a:t>
            </a:r>
            <a:r>
              <a:rPr lang="en-US" b="1" dirty="0">
                <a:solidFill>
                  <a:schemeClr val="accent4">
                    <a:lumMod val="75000"/>
                  </a:schemeClr>
                </a:solidFill>
              </a:rPr>
              <a:t>took office first on 10 August 1952 </a:t>
            </a:r>
            <a:r>
              <a:rPr lang="en-US" dirty="0">
                <a:solidFill>
                  <a:schemeClr val="accent4">
                    <a:lumMod val="75000"/>
                  </a:schemeClr>
                </a:solidFill>
              </a:rPr>
              <a:t>in Luxembourg City. In 1958, the Treaties of Rome had established two new communities (EEC and Euratom). </a:t>
            </a:r>
          </a:p>
          <a:p>
            <a:pPr algn="just"/>
            <a:r>
              <a:rPr lang="en-US" dirty="0">
                <a:solidFill>
                  <a:schemeClr val="accent4">
                    <a:lumMod val="75000"/>
                  </a:schemeClr>
                </a:solidFill>
              </a:rPr>
              <a:t>The executive organs of these were called "Commissions" rather than "High Authorities". </a:t>
            </a:r>
          </a:p>
          <a:p>
            <a:pPr algn="just"/>
            <a:r>
              <a:rPr lang="en-US" dirty="0">
                <a:solidFill>
                  <a:schemeClr val="accent4">
                    <a:lumMod val="75000"/>
                  </a:schemeClr>
                </a:solidFill>
              </a:rPr>
              <a:t>The reason for the change in name was the new relationship between the executives and the Council. Some states, such as France, expressed reservations over the power of the High Authority, and wished to limit it by giving more power to the Council rather than the new executives. </a:t>
            </a:r>
          </a:p>
          <a:p>
            <a:pPr algn="just"/>
            <a:endParaRPr lang="en-US" dirty="0">
              <a:solidFill>
                <a:schemeClr val="accent4">
                  <a:lumMod val="75000"/>
                </a:schemeClr>
              </a:solidFill>
            </a:endParaRPr>
          </a:p>
          <a:p>
            <a:pPr algn="just"/>
            <a:endParaRPr lang="en-US" dirty="0">
              <a:solidFill>
                <a:schemeClr val="accent4">
                  <a:lumMod val="75000"/>
                </a:schemeClr>
              </a:solidFill>
            </a:endParaRPr>
          </a:p>
          <a:p>
            <a:pPr algn="just"/>
            <a:endParaRPr lang="en-US" dirty="0">
              <a:solidFill>
                <a:schemeClr val="accent4">
                  <a:lumMod val="75000"/>
                </a:schemeClr>
              </a:solidFill>
              <a:hlinkClick r:id="rId3"/>
            </a:endParaRPr>
          </a:p>
          <a:p>
            <a:pPr algn="just"/>
            <a:endParaRPr lang="en-US" dirty="0">
              <a:solidFill>
                <a:schemeClr val="accent4">
                  <a:lumMod val="75000"/>
                </a:schemeClr>
              </a:solidFill>
              <a:hlinkClick r:id="rId3"/>
            </a:endParaRPr>
          </a:p>
        </p:txBody>
      </p:sp>
    </p:spTree>
    <p:extLst>
      <p:ext uri="{BB962C8B-B14F-4D97-AF65-F5344CB8AC3E}">
        <p14:creationId xmlns:p14="http://schemas.microsoft.com/office/powerpoint/2010/main" val="1749801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351643"/>
          </a:xfrm>
        </p:spPr>
        <p:txBody>
          <a:bodyPr>
            <a:normAutofit fontScale="90000"/>
          </a:bodyPr>
          <a:lstStyle/>
          <a:p>
            <a:pPr algn="just"/>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670713" y="1354949"/>
            <a:ext cx="11249737" cy="5336796"/>
          </a:xfrm>
        </p:spPr>
        <p:txBody>
          <a:bodyPr>
            <a:normAutofit/>
          </a:bodyPr>
          <a:lstStyle/>
          <a:p>
            <a:pPr algn="just"/>
            <a:endParaRPr lang="en-US" dirty="0">
              <a:solidFill>
                <a:schemeClr val="accent4">
                  <a:lumMod val="75000"/>
                </a:schemeClr>
              </a:solidFill>
            </a:endParaRPr>
          </a:p>
          <a:p>
            <a:pPr algn="just"/>
            <a:r>
              <a:rPr lang="en-US" b="1" dirty="0">
                <a:solidFill>
                  <a:schemeClr val="accent4">
                    <a:lumMod val="75000"/>
                  </a:schemeClr>
                </a:solidFill>
              </a:rPr>
              <a:t>The European Commission -  history </a:t>
            </a:r>
            <a:endParaRPr lang="en-US" dirty="0">
              <a:solidFill>
                <a:schemeClr val="accent4">
                  <a:lumMod val="75000"/>
                </a:schemeClr>
              </a:solidFill>
            </a:endParaRPr>
          </a:p>
          <a:p>
            <a:pPr algn="just"/>
            <a:r>
              <a:rPr lang="en-US" dirty="0">
                <a:solidFill>
                  <a:schemeClr val="accent4">
                    <a:lumMod val="75000"/>
                  </a:schemeClr>
                </a:solidFill>
              </a:rPr>
              <a:t>The executive organs of these were called "Commissions" rather than "High Authorities". </a:t>
            </a:r>
          </a:p>
          <a:p>
            <a:pPr algn="just"/>
            <a:r>
              <a:rPr lang="en-US" dirty="0">
                <a:solidFill>
                  <a:schemeClr val="accent4">
                    <a:lumMod val="75000"/>
                  </a:schemeClr>
                </a:solidFill>
              </a:rPr>
              <a:t>The reason for the change in name was the new relationship between the executives and the Council. Some states, such as France, expressed reservations over the power of the High Authority, and wished to limit it by giving more power to the Council rather than the new executives. </a:t>
            </a:r>
          </a:p>
          <a:p>
            <a:pPr algn="just"/>
            <a:endParaRPr lang="en-US" dirty="0">
              <a:solidFill>
                <a:schemeClr val="accent4">
                  <a:lumMod val="75000"/>
                </a:schemeClr>
              </a:solidFill>
            </a:endParaRPr>
          </a:p>
          <a:p>
            <a:pPr algn="just"/>
            <a:r>
              <a:rPr lang="en-US" b="1" dirty="0">
                <a:solidFill>
                  <a:schemeClr val="accent4">
                    <a:lumMod val="75000"/>
                  </a:schemeClr>
                </a:solidFill>
              </a:rPr>
              <a:t>The three bodies, collectively named the European Executives, co-existed until 1 July 1967 when, under the Merger Treaty, they were combined into a single administration.</a:t>
            </a:r>
          </a:p>
          <a:p>
            <a:pPr algn="just"/>
            <a:r>
              <a:rPr lang="en-US" b="1" dirty="0">
                <a:solidFill>
                  <a:schemeClr val="accent4">
                    <a:lumMod val="75000"/>
                  </a:schemeClr>
                </a:solidFill>
              </a:rPr>
              <a:t>The first Commission under its Belgian president Jean Rey completed the Community's customs union in 1968, and </a:t>
            </a:r>
            <a:r>
              <a:rPr lang="en-US" b="1" u="sng" dirty="0">
                <a:solidFill>
                  <a:schemeClr val="accent4">
                    <a:lumMod val="75000"/>
                  </a:schemeClr>
                </a:solidFill>
              </a:rPr>
              <a:t>campaigned for a more powerful, elected, European Parliament</a:t>
            </a:r>
            <a:r>
              <a:rPr lang="en-US" b="1" dirty="0">
                <a:solidFill>
                  <a:schemeClr val="accent4">
                    <a:lumMod val="75000"/>
                  </a:schemeClr>
                </a:solidFill>
              </a:rPr>
              <a:t>.</a:t>
            </a:r>
          </a:p>
          <a:p>
            <a:pPr algn="just"/>
            <a:endParaRPr lang="en-US" dirty="0">
              <a:solidFill>
                <a:schemeClr val="accent4">
                  <a:lumMod val="75000"/>
                </a:schemeClr>
              </a:solidFill>
            </a:endParaRPr>
          </a:p>
          <a:p>
            <a:pPr algn="just"/>
            <a:endParaRPr lang="en-US" dirty="0">
              <a:solidFill>
                <a:schemeClr val="accent4">
                  <a:lumMod val="75000"/>
                </a:schemeClr>
              </a:solidFill>
            </a:endParaRPr>
          </a:p>
          <a:p>
            <a:pPr algn="just"/>
            <a:endParaRPr lang="en-US" dirty="0">
              <a:solidFill>
                <a:schemeClr val="accent4">
                  <a:lumMod val="75000"/>
                </a:schemeClr>
              </a:solidFill>
              <a:hlinkClick r:id="rId3"/>
            </a:endParaRPr>
          </a:p>
          <a:p>
            <a:pPr algn="just"/>
            <a:endParaRPr lang="en-US" dirty="0">
              <a:solidFill>
                <a:schemeClr val="accent4">
                  <a:lumMod val="75000"/>
                </a:schemeClr>
              </a:solidFill>
              <a:hlinkClick r:id="rId3"/>
            </a:endParaRPr>
          </a:p>
        </p:txBody>
      </p:sp>
    </p:spTree>
    <p:extLst>
      <p:ext uri="{BB962C8B-B14F-4D97-AF65-F5344CB8AC3E}">
        <p14:creationId xmlns:p14="http://schemas.microsoft.com/office/powerpoint/2010/main" val="234086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73161" y="-432803"/>
            <a:ext cx="10208342" cy="1476666"/>
          </a:xfrm>
        </p:spPr>
        <p:txBody>
          <a:bodyPr>
            <a:normAutofit/>
          </a:bodyPr>
          <a:lstStyle/>
          <a:p>
            <a:pPr algn="just"/>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18859" y="1823885"/>
            <a:ext cx="10414263" cy="4945626"/>
          </a:xfrm>
        </p:spPr>
        <p:txBody>
          <a:bodyPr>
            <a:normAutofit/>
          </a:bodyPr>
          <a:lstStyle/>
          <a:p>
            <a:pPr algn="l"/>
            <a:endParaRPr lang="hu-HU" sz="1200" b="1" dirty="0"/>
          </a:p>
          <a:p>
            <a:pPr algn="l"/>
            <a:r>
              <a:rPr lang="en-US" sz="2200" b="1" dirty="0"/>
              <a:t>Court of Justice of the European Union (CJEU) </a:t>
            </a:r>
            <a:endParaRPr lang="hu-HU" sz="2200" b="1" dirty="0"/>
          </a:p>
          <a:p>
            <a:pPr algn="l"/>
            <a:r>
              <a:rPr lang="en-US" sz="1200" b="1" dirty="0"/>
              <a:t>Role</a:t>
            </a:r>
            <a:r>
              <a:rPr lang="en-US" sz="1200" dirty="0"/>
              <a:t>: Ensuring EU law is interpreted and applied the same in every EU country; </a:t>
            </a:r>
            <a:endParaRPr lang="hu-HU" sz="1200" dirty="0"/>
          </a:p>
          <a:p>
            <a:pPr algn="l"/>
            <a:r>
              <a:rPr lang="en-US" sz="1200" dirty="0"/>
              <a:t>ensuring countries and EU institutions abide by EU law.</a:t>
            </a:r>
          </a:p>
          <a:p>
            <a:pPr algn="l"/>
            <a:r>
              <a:rPr lang="en-US" sz="1200" b="1" dirty="0"/>
              <a:t>Members</a:t>
            </a:r>
            <a:r>
              <a:rPr lang="en-US" sz="1200" dirty="0"/>
              <a:t>:</a:t>
            </a:r>
            <a:br>
              <a:rPr lang="en-US" sz="1200" dirty="0"/>
            </a:br>
            <a:r>
              <a:rPr lang="en-US" sz="1200" dirty="0"/>
              <a:t>Court of Justice: </a:t>
            </a:r>
            <a:r>
              <a:rPr lang="hu-HU" sz="1200" dirty="0"/>
              <a:t>1 </a:t>
            </a:r>
            <a:r>
              <a:rPr lang="hu-HU" sz="1200" dirty="0" err="1"/>
              <a:t>judge</a:t>
            </a:r>
            <a:r>
              <a:rPr lang="hu-HU" sz="1200" dirty="0"/>
              <a:t>/country </a:t>
            </a:r>
            <a:r>
              <a:rPr lang="en-US" sz="1200" dirty="0"/>
              <a:t>plus 11 advocates general</a:t>
            </a:r>
            <a:r>
              <a:rPr lang="hu-HU" sz="1200" dirty="0"/>
              <a:t> </a:t>
            </a:r>
          </a:p>
          <a:p>
            <a:pPr algn="l"/>
            <a:r>
              <a:rPr lang="en-US" sz="1200" dirty="0"/>
              <a:t>General Court: 47 judges. In 2019 this will be increased to 56</a:t>
            </a:r>
            <a:r>
              <a:rPr lang="hu-HU" sz="1200" dirty="0"/>
              <a:t> (2 </a:t>
            </a:r>
            <a:r>
              <a:rPr lang="hu-HU" sz="1200" dirty="0" err="1"/>
              <a:t>judges</a:t>
            </a:r>
            <a:r>
              <a:rPr lang="hu-HU" sz="1200" dirty="0"/>
              <a:t>/country)</a:t>
            </a:r>
            <a:endParaRPr lang="en-US" sz="1200" dirty="0"/>
          </a:p>
          <a:p>
            <a:pPr algn="l"/>
            <a:r>
              <a:rPr lang="en-US" sz="1200" b="1" dirty="0"/>
              <a:t>Established in</a:t>
            </a:r>
            <a:r>
              <a:rPr lang="en-US" sz="1200" dirty="0"/>
              <a:t>: 1952</a:t>
            </a:r>
          </a:p>
          <a:p>
            <a:pPr algn="l"/>
            <a:r>
              <a:rPr lang="en-US" sz="1200" b="1" dirty="0"/>
              <a:t>Location</a:t>
            </a:r>
            <a:r>
              <a:rPr lang="en-US" sz="1200" dirty="0"/>
              <a:t>: Luxembourg</a:t>
            </a:r>
          </a:p>
          <a:p>
            <a:pPr algn="l"/>
            <a:r>
              <a:rPr lang="en-US" sz="1200" b="1" dirty="0"/>
              <a:t>Website</a:t>
            </a:r>
            <a:r>
              <a:rPr lang="en-US" sz="1200" dirty="0"/>
              <a:t>: </a:t>
            </a:r>
            <a:r>
              <a:rPr lang="en-US" sz="1200" dirty="0">
                <a:hlinkClick r:id="rId3"/>
              </a:rPr>
              <a:t>https://curia.europa.eu/jcms/jcms/j_6/en/</a:t>
            </a:r>
            <a:r>
              <a:rPr lang="hu-HU" sz="1200" dirty="0"/>
              <a:t> </a:t>
            </a:r>
            <a:r>
              <a:rPr lang="en-US" sz="1200" dirty="0"/>
              <a:t> (CJEU)</a:t>
            </a:r>
          </a:p>
          <a:p>
            <a:pPr algn="just"/>
            <a:endParaRPr lang="hu-HU" sz="2200" b="1" dirty="0">
              <a:solidFill>
                <a:schemeClr val="accent4">
                  <a:lumMod val="75000"/>
                </a:schemeClr>
              </a:solidFill>
            </a:endParaRPr>
          </a:p>
          <a:p>
            <a:endParaRPr lang="hu-HU" sz="2200" b="1" dirty="0">
              <a:solidFill>
                <a:schemeClr val="accent4">
                  <a:lumMod val="75000"/>
                </a:schemeClr>
              </a:solidFill>
            </a:endParaRPr>
          </a:p>
          <a:p>
            <a:endParaRPr lang="hu-HU" sz="2200" b="1" dirty="0">
              <a:solidFill>
                <a:schemeClr val="accent4">
                  <a:lumMod val="75000"/>
                </a:schemeClr>
              </a:solidFill>
            </a:endParaRPr>
          </a:p>
          <a:p>
            <a:endParaRPr lang="hu-HU" sz="2200" b="1" dirty="0">
              <a:solidFill>
                <a:schemeClr val="accent4">
                  <a:lumMod val="75000"/>
                </a:schemeClr>
              </a:solidFill>
            </a:endParaRPr>
          </a:p>
          <a:p>
            <a:endParaRPr lang="hu-HU" sz="2200" b="1" dirty="0">
              <a:solidFill>
                <a:schemeClr val="accent4">
                  <a:lumMod val="75000"/>
                </a:schemeClr>
              </a:solidFill>
            </a:endParaRPr>
          </a:p>
          <a:p>
            <a:endParaRPr lang="hu-HU" sz="2200" b="1" dirty="0">
              <a:solidFill>
                <a:schemeClr val="accent4">
                  <a:lumMod val="75000"/>
                </a:schemeClr>
              </a:solidFill>
            </a:endParaRPr>
          </a:p>
          <a:p>
            <a:endParaRPr lang="en-US" sz="2200" b="1" dirty="0">
              <a:solidFill>
                <a:schemeClr val="accent4">
                  <a:lumMod val="75000"/>
                </a:schemeClr>
              </a:solidFill>
            </a:endParaRPr>
          </a:p>
        </p:txBody>
      </p:sp>
      <p:pic>
        <p:nvPicPr>
          <p:cNvPr id="6" name="Kép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46121" y="2460542"/>
            <a:ext cx="3204633" cy="3906982"/>
          </a:xfrm>
          <a:prstGeom prst="rect">
            <a:avLst/>
          </a:prstGeom>
        </p:spPr>
      </p:pic>
    </p:spTree>
    <p:extLst>
      <p:ext uri="{BB962C8B-B14F-4D97-AF65-F5344CB8AC3E}">
        <p14:creationId xmlns:p14="http://schemas.microsoft.com/office/powerpoint/2010/main" val="2624717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73161" y="-432803"/>
            <a:ext cx="10208342" cy="1476666"/>
          </a:xfrm>
        </p:spPr>
        <p:txBody>
          <a:bodyPr>
            <a:normAutofit/>
          </a:bodyPr>
          <a:lstStyle/>
          <a:p>
            <a:pPr algn="just"/>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18859" y="1823885"/>
            <a:ext cx="10414263" cy="4945626"/>
          </a:xfrm>
        </p:spPr>
        <p:txBody>
          <a:bodyPr>
            <a:normAutofit/>
          </a:bodyPr>
          <a:lstStyle/>
          <a:p>
            <a:pPr lvl="0" algn="l"/>
            <a:r>
              <a:rPr lang="en-US" sz="2200" b="1" dirty="0">
                <a:solidFill>
                  <a:prstClr val="black"/>
                </a:solidFill>
              </a:rPr>
              <a:t>Court of Justice of the European Union (CJEU) </a:t>
            </a:r>
            <a:endParaRPr lang="hu-HU" sz="2200" b="1" dirty="0">
              <a:solidFill>
                <a:prstClr val="black"/>
              </a:solidFill>
            </a:endParaRPr>
          </a:p>
          <a:p>
            <a:pPr algn="l"/>
            <a:endParaRPr lang="hu-HU" sz="1200" b="1" dirty="0"/>
          </a:p>
          <a:p>
            <a:pPr algn="l"/>
            <a:r>
              <a:rPr lang="en-US" sz="1200" dirty="0"/>
              <a:t>The Court of Justice of the European Union (CJEU) interprets EU law to make sure it is </a:t>
            </a:r>
            <a:r>
              <a:rPr lang="en-US" sz="1200" b="1" dirty="0"/>
              <a:t>applied in the same way</a:t>
            </a:r>
            <a:r>
              <a:rPr lang="en-US" sz="1200" dirty="0"/>
              <a:t> </a:t>
            </a:r>
            <a:endParaRPr lang="hu-HU" sz="1200" dirty="0"/>
          </a:p>
          <a:p>
            <a:pPr algn="l"/>
            <a:r>
              <a:rPr lang="en-US" sz="1200" dirty="0"/>
              <a:t>in all EU countries, and settles</a:t>
            </a:r>
            <a:r>
              <a:rPr lang="en-US" sz="1200" b="1" dirty="0"/>
              <a:t> legal disputes</a:t>
            </a:r>
            <a:r>
              <a:rPr lang="en-US" sz="1200" dirty="0"/>
              <a:t> between national governments and EU institutions.</a:t>
            </a:r>
          </a:p>
          <a:p>
            <a:pPr algn="l"/>
            <a:r>
              <a:rPr lang="en-US" sz="1200" dirty="0"/>
              <a:t>It can also, in certain circumstances, be used by </a:t>
            </a:r>
            <a:r>
              <a:rPr lang="en-US" sz="1200" b="1" dirty="0"/>
              <a:t>individuals, companies or </a:t>
            </a:r>
            <a:r>
              <a:rPr lang="en-US" sz="1200" b="1" dirty="0" err="1"/>
              <a:t>organisations</a:t>
            </a:r>
            <a:r>
              <a:rPr lang="en-US" sz="1200" dirty="0"/>
              <a:t> to take action against an EU institution, </a:t>
            </a:r>
            <a:endParaRPr lang="hu-HU" sz="1200" dirty="0"/>
          </a:p>
          <a:p>
            <a:pPr algn="l"/>
            <a:r>
              <a:rPr lang="en-US" sz="1200" dirty="0"/>
              <a:t>if they feel it has somehow infringed their rights.</a:t>
            </a:r>
          </a:p>
          <a:p>
            <a:pPr algn="l"/>
            <a:endParaRPr lang="hu-HU" sz="1200" b="1" dirty="0">
              <a:solidFill>
                <a:schemeClr val="accent4">
                  <a:lumMod val="75000"/>
                </a:schemeClr>
              </a:solidFill>
            </a:endParaRPr>
          </a:p>
          <a:p>
            <a:endParaRPr lang="hu-HU" sz="2200" b="1" dirty="0">
              <a:solidFill>
                <a:schemeClr val="accent4">
                  <a:lumMod val="75000"/>
                </a:schemeClr>
              </a:solidFill>
            </a:endParaRPr>
          </a:p>
          <a:p>
            <a:endParaRPr lang="hu-HU" sz="2200" b="1" dirty="0">
              <a:solidFill>
                <a:schemeClr val="accent4">
                  <a:lumMod val="75000"/>
                </a:schemeClr>
              </a:solidFill>
            </a:endParaRPr>
          </a:p>
          <a:p>
            <a:endParaRPr lang="hu-HU" sz="2200" b="1" dirty="0">
              <a:solidFill>
                <a:schemeClr val="accent4">
                  <a:lumMod val="75000"/>
                </a:schemeClr>
              </a:solidFill>
            </a:endParaRPr>
          </a:p>
          <a:p>
            <a:endParaRPr lang="hu-HU" sz="2200" b="1" dirty="0">
              <a:solidFill>
                <a:schemeClr val="accent4">
                  <a:lumMod val="75000"/>
                </a:schemeClr>
              </a:solidFill>
            </a:endParaRPr>
          </a:p>
          <a:p>
            <a:endParaRPr lang="hu-HU" sz="2200" b="1" dirty="0">
              <a:solidFill>
                <a:schemeClr val="accent4">
                  <a:lumMod val="75000"/>
                </a:schemeClr>
              </a:solidFill>
            </a:endParaRPr>
          </a:p>
          <a:p>
            <a:endParaRPr lang="en-US" sz="2200" b="1" dirty="0">
              <a:solidFill>
                <a:schemeClr val="accent4">
                  <a:lumMod val="75000"/>
                </a:schemeClr>
              </a:solidFill>
            </a:endParaRPr>
          </a:p>
        </p:txBody>
      </p:sp>
      <p:pic>
        <p:nvPicPr>
          <p:cNvPr id="6" name="Kép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46121" y="2460542"/>
            <a:ext cx="3204633" cy="3906982"/>
          </a:xfrm>
          <a:prstGeom prst="rect">
            <a:avLst/>
          </a:prstGeom>
        </p:spPr>
      </p:pic>
    </p:spTree>
    <p:extLst>
      <p:ext uri="{BB962C8B-B14F-4D97-AF65-F5344CB8AC3E}">
        <p14:creationId xmlns:p14="http://schemas.microsoft.com/office/powerpoint/2010/main" val="3770033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73161" y="-432803"/>
            <a:ext cx="10208342" cy="1476666"/>
          </a:xfrm>
        </p:spPr>
        <p:txBody>
          <a:bodyPr>
            <a:normAutofit/>
          </a:bodyPr>
          <a:lstStyle/>
          <a:p>
            <a:pPr algn="just"/>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18859" y="1823885"/>
            <a:ext cx="10414263" cy="4945626"/>
          </a:xfrm>
        </p:spPr>
        <p:txBody>
          <a:bodyPr>
            <a:normAutofit/>
          </a:bodyPr>
          <a:lstStyle/>
          <a:p>
            <a:pPr algn="l"/>
            <a:endParaRPr lang="hu-HU" sz="1200" b="1" dirty="0">
              <a:solidFill>
                <a:schemeClr val="accent4">
                  <a:lumMod val="75000"/>
                </a:schemeClr>
              </a:solidFill>
            </a:endParaRPr>
          </a:p>
          <a:p>
            <a:endParaRPr lang="hu-HU" b="1" dirty="0"/>
          </a:p>
          <a:p>
            <a:endParaRPr lang="hu-HU" sz="2200" b="1" dirty="0">
              <a:solidFill>
                <a:schemeClr val="accent4">
                  <a:lumMod val="75000"/>
                </a:schemeClr>
              </a:solidFill>
            </a:endParaRPr>
          </a:p>
          <a:p>
            <a:endParaRPr lang="hu-HU" sz="2200" b="1" dirty="0">
              <a:solidFill>
                <a:schemeClr val="accent4">
                  <a:lumMod val="75000"/>
                </a:schemeClr>
              </a:solidFill>
            </a:endParaRPr>
          </a:p>
          <a:p>
            <a:endParaRPr lang="hu-HU" sz="2200" b="1" dirty="0">
              <a:solidFill>
                <a:schemeClr val="accent4">
                  <a:lumMod val="75000"/>
                </a:schemeClr>
              </a:solidFill>
            </a:endParaRPr>
          </a:p>
          <a:p>
            <a:endParaRPr lang="hu-HU" sz="2200" b="1" dirty="0">
              <a:solidFill>
                <a:schemeClr val="accent4">
                  <a:lumMod val="75000"/>
                </a:schemeClr>
              </a:solidFill>
            </a:endParaRPr>
          </a:p>
          <a:p>
            <a:endParaRPr lang="hu-HU" sz="2200" b="1" dirty="0">
              <a:solidFill>
                <a:schemeClr val="accent4">
                  <a:lumMod val="75000"/>
                </a:schemeClr>
              </a:solidFill>
            </a:endParaRPr>
          </a:p>
          <a:p>
            <a:endParaRPr lang="en-US" sz="2200" b="1" dirty="0">
              <a:solidFill>
                <a:schemeClr val="accent4">
                  <a:lumMod val="75000"/>
                </a:schemeClr>
              </a:solidFill>
            </a:endParaRPr>
          </a:p>
        </p:txBody>
      </p:sp>
      <p:pic>
        <p:nvPicPr>
          <p:cNvPr id="6" name="Kép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46121" y="2460542"/>
            <a:ext cx="3204633" cy="3906982"/>
          </a:xfrm>
          <a:prstGeom prst="rect">
            <a:avLst/>
          </a:prstGeom>
        </p:spPr>
      </p:pic>
      <p:sp>
        <p:nvSpPr>
          <p:cNvPr id="4" name="Szövegdoboz 3"/>
          <p:cNvSpPr txBox="1"/>
          <p:nvPr/>
        </p:nvSpPr>
        <p:spPr>
          <a:xfrm>
            <a:off x="374073" y="1288471"/>
            <a:ext cx="7872048" cy="5509200"/>
          </a:xfrm>
          <a:prstGeom prst="rect">
            <a:avLst/>
          </a:prstGeom>
          <a:noFill/>
        </p:spPr>
        <p:txBody>
          <a:bodyPr wrap="square" rtlCol="0">
            <a:spAutoFit/>
          </a:bodyPr>
          <a:lstStyle/>
          <a:p>
            <a:r>
              <a:rPr lang="en-US" sz="1600" b="1" dirty="0"/>
              <a:t>The CJEU gives rulings on cases brought before it. The most common types of case are:</a:t>
            </a:r>
          </a:p>
          <a:p>
            <a:endParaRPr lang="hu-HU" sz="1600" b="1" dirty="0"/>
          </a:p>
          <a:p>
            <a:r>
              <a:rPr lang="en-US" sz="1600" b="1" u="sng" dirty="0"/>
              <a:t>interpreting the law </a:t>
            </a:r>
            <a:r>
              <a:rPr lang="en-US" sz="1600" dirty="0"/>
              <a:t>(preliminary rulings) – national courts of EU countries are required to ensure EU law is properly applied, but courts in different countries might interpret it differently. If a national court is in doubt about the interpretation or validity of an EU law, it can ask the Court for clarification. The same mechanism can be used to determine whether a national law or practice is compatible with EU law.</a:t>
            </a:r>
          </a:p>
          <a:p>
            <a:r>
              <a:rPr lang="en-US" sz="1600" b="1" u="sng" dirty="0"/>
              <a:t>enforcing the law </a:t>
            </a:r>
            <a:r>
              <a:rPr lang="en-US" sz="1600" dirty="0"/>
              <a:t>(infringement proceedings) – this type of case is taken against a national government for failing to comply with EU law. Can be started by the </a:t>
            </a:r>
            <a:r>
              <a:rPr lang="en-US" sz="1600" dirty="0">
                <a:hlinkClick r:id="rId4"/>
              </a:rPr>
              <a:t>European Commission</a:t>
            </a:r>
            <a:r>
              <a:rPr lang="en-US" sz="1600" dirty="0"/>
              <a:t> or another EU country. If the country is found to be at fault, it must put things right at once, or risk a second case being brought, which may result in a fine.</a:t>
            </a:r>
          </a:p>
          <a:p>
            <a:r>
              <a:rPr lang="en-US" sz="1600" b="1" u="sng" dirty="0"/>
              <a:t>annulling EU legal acts </a:t>
            </a:r>
            <a:r>
              <a:rPr lang="en-US" sz="1600" dirty="0"/>
              <a:t>(actions for annulment) – if an EU act is believed to violate EU treaties or fundamental rights, the Court can be asked to annul it – by an EU government, the </a:t>
            </a:r>
            <a:r>
              <a:rPr lang="en-US" sz="1600" dirty="0">
                <a:hlinkClick r:id="rId5"/>
              </a:rPr>
              <a:t>Council of the EU</a:t>
            </a:r>
            <a:r>
              <a:rPr lang="en-US" sz="1600" dirty="0"/>
              <a:t>, the European Commission or (in some cases) the </a:t>
            </a:r>
            <a:r>
              <a:rPr lang="en-US" sz="1600" dirty="0">
                <a:hlinkClick r:id="rId6"/>
              </a:rPr>
              <a:t>European Parliament</a:t>
            </a:r>
            <a:r>
              <a:rPr lang="en-US" sz="1600" dirty="0"/>
              <a:t>.</a:t>
            </a:r>
            <a:br>
              <a:rPr lang="en-US" sz="1600" dirty="0"/>
            </a:br>
            <a:r>
              <a:rPr lang="en-US" sz="1600" dirty="0"/>
              <a:t>Private individuals can also ask the Court to annul an EU act that directly concerns them.</a:t>
            </a:r>
          </a:p>
          <a:p>
            <a:r>
              <a:rPr lang="en-US" sz="1600" b="1" u="sng" dirty="0"/>
              <a:t>ensuring the EU takes action </a:t>
            </a:r>
            <a:r>
              <a:rPr lang="en-US" sz="1600" dirty="0"/>
              <a:t>(actions for failure to act) – the Parliament, Council and Commission must make certain decisions under certain circumstances. If they don't, EU governments, other EU institutions or (under certain conditions) individuals or companies can complain to the Court.</a:t>
            </a:r>
          </a:p>
          <a:p>
            <a:r>
              <a:rPr lang="en-US" sz="1600" b="1" u="sng" dirty="0"/>
              <a:t>sanctioning EU institutions </a:t>
            </a:r>
            <a:r>
              <a:rPr lang="en-US" sz="1600" dirty="0"/>
              <a:t>(actions for damages) – any person or company who has had their interests harmed as a result of the action or inaction of the EU or its staff can take action against them through the Court.</a:t>
            </a:r>
          </a:p>
        </p:txBody>
      </p:sp>
    </p:spTree>
    <p:extLst>
      <p:ext uri="{BB962C8B-B14F-4D97-AF65-F5344CB8AC3E}">
        <p14:creationId xmlns:p14="http://schemas.microsoft.com/office/powerpoint/2010/main" val="3732762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TotalTime>
  <Words>1378</Words>
  <Application>Microsoft Office PowerPoint</Application>
  <PresentationFormat>Widescreen</PresentationFormat>
  <Paragraphs>123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NATIONAL UNIVERSITY OF PUBLIC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UNIVERSITY OF PUBLIC SERVICE</dc:title>
  <dc:creator>Szirbik Miklos</dc:creator>
  <cp:lastModifiedBy>Szirbik Miklos</cp:lastModifiedBy>
  <cp:revision>83</cp:revision>
  <dcterms:created xsi:type="dcterms:W3CDTF">2019-02-07T17:10:18Z</dcterms:created>
  <dcterms:modified xsi:type="dcterms:W3CDTF">2020-03-27T09:41:32Z</dcterms:modified>
</cp:coreProperties>
</file>